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3" r:id="rId1"/>
    <p:sldMasterId id="2147483715" r:id="rId2"/>
  </p:sldMasterIdLst>
  <p:notesMasterIdLst>
    <p:notesMasterId r:id="rId120"/>
  </p:notesMasterIdLst>
  <p:sldIdLst>
    <p:sldId id="1085" r:id="rId3"/>
    <p:sldId id="1086" r:id="rId4"/>
    <p:sldId id="1088" r:id="rId5"/>
    <p:sldId id="1087" r:id="rId6"/>
    <p:sldId id="1090" r:id="rId7"/>
    <p:sldId id="1089" r:id="rId8"/>
    <p:sldId id="1091" r:id="rId9"/>
    <p:sldId id="1092" r:id="rId10"/>
    <p:sldId id="1093" r:id="rId11"/>
    <p:sldId id="1094" r:id="rId12"/>
    <p:sldId id="1107" r:id="rId13"/>
    <p:sldId id="1095" r:id="rId14"/>
    <p:sldId id="1096" r:id="rId15"/>
    <p:sldId id="1097" r:id="rId16"/>
    <p:sldId id="1098" r:id="rId17"/>
    <p:sldId id="1099" r:id="rId18"/>
    <p:sldId id="1101" r:id="rId19"/>
    <p:sldId id="1102" r:id="rId20"/>
    <p:sldId id="1106" r:id="rId21"/>
    <p:sldId id="1103" r:id="rId22"/>
    <p:sldId id="1105" r:id="rId23"/>
    <p:sldId id="1100" r:id="rId24"/>
    <p:sldId id="1104" r:id="rId25"/>
    <p:sldId id="1109" r:id="rId26"/>
    <p:sldId id="1113" r:id="rId27"/>
    <p:sldId id="1111" r:id="rId28"/>
    <p:sldId id="1112" r:id="rId29"/>
    <p:sldId id="1108" r:id="rId30"/>
    <p:sldId id="1110" r:id="rId31"/>
    <p:sldId id="1115" r:id="rId32"/>
    <p:sldId id="1114" r:id="rId33"/>
    <p:sldId id="1118" r:id="rId34"/>
    <p:sldId id="1117" r:id="rId35"/>
    <p:sldId id="1116" r:id="rId36"/>
    <p:sldId id="1120" r:id="rId37"/>
    <p:sldId id="1121" r:id="rId38"/>
    <p:sldId id="1124" r:id="rId39"/>
    <p:sldId id="1194" r:id="rId40"/>
    <p:sldId id="1123" r:id="rId41"/>
    <p:sldId id="1126" r:id="rId42"/>
    <p:sldId id="1127" r:id="rId43"/>
    <p:sldId id="1119" r:id="rId44"/>
    <p:sldId id="1122" r:id="rId45"/>
    <p:sldId id="1128" r:id="rId46"/>
    <p:sldId id="1130" r:id="rId47"/>
    <p:sldId id="1125" r:id="rId48"/>
    <p:sldId id="1129" r:id="rId49"/>
    <p:sldId id="1165" r:id="rId50"/>
    <p:sldId id="1193" r:id="rId51"/>
    <p:sldId id="1131" r:id="rId52"/>
    <p:sldId id="1135" r:id="rId53"/>
    <p:sldId id="1150" r:id="rId54"/>
    <p:sldId id="1132" r:id="rId55"/>
    <p:sldId id="1133" r:id="rId56"/>
    <p:sldId id="1134" r:id="rId57"/>
    <p:sldId id="1136" r:id="rId58"/>
    <p:sldId id="1137" r:id="rId59"/>
    <p:sldId id="1139" r:id="rId60"/>
    <p:sldId id="1140" r:id="rId61"/>
    <p:sldId id="1138" r:id="rId62"/>
    <p:sldId id="1141" r:id="rId63"/>
    <p:sldId id="1142" r:id="rId64"/>
    <p:sldId id="1144" r:id="rId65"/>
    <p:sldId id="1145" r:id="rId66"/>
    <p:sldId id="1146" r:id="rId67"/>
    <p:sldId id="1147" r:id="rId68"/>
    <p:sldId id="1148" r:id="rId69"/>
    <p:sldId id="1143" r:id="rId70"/>
    <p:sldId id="1149" r:id="rId71"/>
    <p:sldId id="1151" r:id="rId72"/>
    <p:sldId id="1153" r:id="rId73"/>
    <p:sldId id="1152" r:id="rId74"/>
    <p:sldId id="1154" r:id="rId75"/>
    <p:sldId id="1157" r:id="rId76"/>
    <p:sldId id="1159" r:id="rId77"/>
    <p:sldId id="1160" r:id="rId78"/>
    <p:sldId id="1182" r:id="rId79"/>
    <p:sldId id="1156" r:id="rId80"/>
    <p:sldId id="1158" r:id="rId81"/>
    <p:sldId id="1155" r:id="rId82"/>
    <p:sldId id="1161" r:id="rId83"/>
    <p:sldId id="1173" r:id="rId84"/>
    <p:sldId id="1181" r:id="rId85"/>
    <p:sldId id="1163" r:id="rId86"/>
    <p:sldId id="1162" r:id="rId87"/>
    <p:sldId id="1164" r:id="rId88"/>
    <p:sldId id="1189" r:id="rId89"/>
    <p:sldId id="1190" r:id="rId90"/>
    <p:sldId id="1191" r:id="rId91"/>
    <p:sldId id="1174" r:id="rId92"/>
    <p:sldId id="1192" r:id="rId93"/>
    <p:sldId id="1166" r:id="rId94"/>
    <p:sldId id="1167" r:id="rId95"/>
    <p:sldId id="1172" r:id="rId96"/>
    <p:sldId id="1168" r:id="rId97"/>
    <p:sldId id="1169" r:id="rId98"/>
    <p:sldId id="1170" r:id="rId99"/>
    <p:sldId id="1171" r:id="rId100"/>
    <p:sldId id="1175" r:id="rId101"/>
    <p:sldId id="1176" r:id="rId102"/>
    <p:sldId id="1177" r:id="rId103"/>
    <p:sldId id="1178" r:id="rId104"/>
    <p:sldId id="1183" r:id="rId105"/>
    <p:sldId id="1179" r:id="rId106"/>
    <p:sldId id="1184" r:id="rId107"/>
    <p:sldId id="1185" r:id="rId108"/>
    <p:sldId id="1180" r:id="rId109"/>
    <p:sldId id="1186" r:id="rId110"/>
    <p:sldId id="1187" r:id="rId111"/>
    <p:sldId id="1188" r:id="rId112"/>
    <p:sldId id="1196" r:id="rId113"/>
    <p:sldId id="1195" r:id="rId114"/>
    <p:sldId id="1197" r:id="rId115"/>
    <p:sldId id="1198" r:id="rId116"/>
    <p:sldId id="1199" r:id="rId117"/>
    <p:sldId id="1200" r:id="rId118"/>
    <p:sldId id="1201" r:id="rId1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819EA99-E246-400A-B4A8-77433D5062FC}">
          <p14:sldIdLst>
            <p14:sldId id="1085"/>
          </p14:sldIdLst>
        </p14:section>
        <p14:section name="Presentación" id="{7E14B3A3-3494-4434-9444-89B989B7D424}">
          <p14:sldIdLst>
            <p14:sldId id="1086"/>
            <p14:sldId id="1088"/>
            <p14:sldId id="1087"/>
            <p14:sldId id="1090"/>
            <p14:sldId id="1089"/>
            <p14:sldId id="1091"/>
            <p14:sldId id="1092"/>
            <p14:sldId id="1093"/>
            <p14:sldId id="1094"/>
            <p14:sldId id="1107"/>
            <p14:sldId id="1095"/>
            <p14:sldId id="1096"/>
            <p14:sldId id="1097"/>
            <p14:sldId id="1098"/>
            <p14:sldId id="1099"/>
          </p14:sldIdLst>
        </p14:section>
        <p14:section name="Instalación e inicio" id="{53D131E8-6451-4AD1-9E9C-7C523C222607}">
          <p14:sldIdLst>
            <p14:sldId id="1101"/>
            <p14:sldId id="1102"/>
            <p14:sldId id="1106"/>
            <p14:sldId id="1103"/>
          </p14:sldIdLst>
        </p14:section>
        <p14:section name="Desarrollo declarativo" id="{8D237172-20D6-41E2-88E5-A840884AE49B}">
          <p14:sldIdLst>
            <p14:sldId id="1105"/>
            <p14:sldId id="1100"/>
            <p14:sldId id="1104"/>
            <p14:sldId id="1109"/>
            <p14:sldId id="1113"/>
            <p14:sldId id="1111"/>
            <p14:sldId id="1112"/>
            <p14:sldId id="1108"/>
            <p14:sldId id="1110"/>
          </p14:sldIdLst>
        </p14:section>
        <p14:section name="Iteraciones" id="{3BF6FC03-87A5-42B4-8177-5DE666895224}">
          <p14:sldIdLst>
            <p14:sldId id="1115"/>
            <p14:sldId id="1114"/>
            <p14:sldId id="1118"/>
            <p14:sldId id="1117"/>
          </p14:sldIdLst>
        </p14:section>
        <p14:section name="Desarrollo imperativo" id="{7B31301D-6739-4808-9785-8AF5D985F3BA}">
          <p14:sldIdLst>
            <p14:sldId id="1116"/>
            <p14:sldId id="1120"/>
            <p14:sldId id="1121"/>
            <p14:sldId id="1124"/>
            <p14:sldId id="1194"/>
            <p14:sldId id="1123"/>
            <p14:sldId id="1126"/>
            <p14:sldId id="1127"/>
            <p14:sldId id="1119"/>
            <p14:sldId id="1122"/>
            <p14:sldId id="1128"/>
            <p14:sldId id="1130"/>
            <p14:sldId id="1125"/>
            <p14:sldId id="1129"/>
            <p14:sldId id="1165"/>
            <p14:sldId id="1193"/>
          </p14:sldIdLst>
        </p14:section>
        <p14:section name="Scaffolding y plantillas" id="{85E22A2C-454C-4A81-9D57-5207969C3ED0}">
          <p14:sldIdLst>
            <p14:sldId id="1131"/>
            <p14:sldId id="1135"/>
            <p14:sldId id="1150"/>
            <p14:sldId id="1132"/>
            <p14:sldId id="1133"/>
            <p14:sldId id="1134"/>
            <p14:sldId id="1136"/>
            <p14:sldId id="1137"/>
            <p14:sldId id="1139"/>
            <p14:sldId id="1140"/>
            <p14:sldId id="1138"/>
            <p14:sldId id="1141"/>
            <p14:sldId id="1142"/>
            <p14:sldId id="1144"/>
            <p14:sldId id="1145"/>
            <p14:sldId id="1146"/>
            <p14:sldId id="1147"/>
            <p14:sldId id="1148"/>
            <p14:sldId id="1143"/>
          </p14:sldIdLst>
        </p14:section>
        <p14:section name="Desarrollo declarativo 2" id="{CCEA7015-7498-46C6-AF96-C5D758FED4C2}">
          <p14:sldIdLst>
            <p14:sldId id="1149"/>
            <p14:sldId id="1151"/>
            <p14:sldId id="1153"/>
            <p14:sldId id="1152"/>
            <p14:sldId id="1154"/>
            <p14:sldId id="1157"/>
            <p14:sldId id="1159"/>
            <p14:sldId id="1160"/>
            <p14:sldId id="1182"/>
            <p14:sldId id="1156"/>
            <p14:sldId id="1158"/>
            <p14:sldId id="1155"/>
            <p14:sldId id="1161"/>
            <p14:sldId id="1173"/>
            <p14:sldId id="1181"/>
            <p14:sldId id="1163"/>
            <p14:sldId id="1162"/>
            <p14:sldId id="1164"/>
            <p14:sldId id="1189"/>
            <p14:sldId id="1190"/>
            <p14:sldId id="1191"/>
            <p14:sldId id="1174"/>
            <p14:sldId id="1192"/>
          </p14:sldIdLst>
        </p14:section>
        <p14:section name="Servicios" id="{81563D9D-A619-4AC4-9D9C-3217A533859F}">
          <p14:sldIdLst>
            <p14:sldId id="1166"/>
            <p14:sldId id="1167"/>
            <p14:sldId id="1172"/>
            <p14:sldId id="1168"/>
            <p14:sldId id="1169"/>
            <p14:sldId id="1170"/>
            <p14:sldId id="1171"/>
          </p14:sldIdLst>
        </p14:section>
        <p14:section name="Enrutamiento" id="{4F2637CD-2DCA-4447-9737-0D19D93D3832}">
          <p14:sldIdLst>
            <p14:sldId id="1175"/>
            <p14:sldId id="1176"/>
            <p14:sldId id="1177"/>
            <p14:sldId id="1178"/>
            <p14:sldId id="1183"/>
            <p14:sldId id="1179"/>
            <p14:sldId id="1184"/>
            <p14:sldId id="1185"/>
            <p14:sldId id="1180"/>
            <p14:sldId id="1186"/>
            <p14:sldId id="1187"/>
            <p14:sldId id="1188"/>
          </p14:sldIdLst>
        </p14:section>
        <p14:section name="Sección sin título" id="{0FFA6DFC-BC7F-47CE-9B05-E9FA2B8C24AC}">
          <p14:sldIdLst>
            <p14:sldId id="1196"/>
            <p14:sldId id="1195"/>
            <p14:sldId id="1197"/>
            <p14:sldId id="1198"/>
            <p14:sldId id="1199"/>
            <p14:sldId id="1200"/>
            <p14:sldId id="12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veWeb" initials="LiveWeb" lastIdx="3" clrIdx="0"/>
  <p:cmAuthor id="2" name="Alejandro Cerezo" initials="AC" lastIdx="6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AEAEA"/>
    <a:srgbClr val="FFFF00"/>
    <a:srgbClr val="ED7D31"/>
    <a:srgbClr val="AAAB85"/>
    <a:srgbClr val="FF6600"/>
    <a:srgbClr val="333333"/>
    <a:srgbClr val="4D4D4D"/>
    <a:srgbClr val="80808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89" autoAdjust="0"/>
    <p:restoredTop sz="85119" autoAdjust="0"/>
  </p:normalViewPr>
  <p:slideViewPr>
    <p:cSldViewPr snapToGrid="0">
      <p:cViewPr varScale="1">
        <p:scale>
          <a:sx n="70" d="100"/>
          <a:sy n="70" d="100"/>
        </p:scale>
        <p:origin x="84" y="126"/>
      </p:cViewPr>
      <p:guideLst>
        <p:guide orient="horz" pos="2160"/>
        <p:guide pos="1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5140"/>
    </p:cViewPr>
  </p:sorterViewPr>
  <p:notesViewPr>
    <p:cSldViewPr snapToGrid="0">
      <p:cViewPr varScale="1">
        <p:scale>
          <a:sx n="110" d="100"/>
          <a:sy n="110" d="100"/>
        </p:scale>
        <p:origin x="5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commentAuthors" Target="commentAuthor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A6D43-AC59-43A7-AD4C-04B200040C45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EB30-80E6-4210-9AC3-B99EA778F1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31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gularjs.org/guide/databindin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2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68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método new() emplea el método de JS </a:t>
            </a:r>
            <a:r>
              <a:rPr lang="es-ES" dirty="0" err="1" smtClean="0"/>
              <a:t>Object.créate</a:t>
            </a:r>
            <a:r>
              <a:rPr lang="es-ES" dirty="0" smtClean="0"/>
              <a:t>(), responsable de la herencia prototípica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5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91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Yeoman</a:t>
            </a:r>
            <a:r>
              <a:rPr lang="es-ES" dirty="0" smtClean="0"/>
              <a:t> incluye herramientas</a:t>
            </a:r>
            <a:r>
              <a:rPr lang="es-ES" baseline="0" dirty="0" smtClean="0"/>
              <a:t> con muchas posibilidades, como agregar elementos angular: vistas, servicios, directivas…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505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286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Ejemplo de uso del operador ternario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49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5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provincia as </a:t>
            </a:r>
            <a:r>
              <a:rPr lang="es-ES" dirty="0" err="1" smtClean="0"/>
              <a:t>provincia.nombre</a:t>
            </a:r>
            <a:r>
              <a:rPr lang="es-ES" dirty="0" smtClean="0"/>
              <a:t> [</a:t>
            </a:r>
            <a:r>
              <a:rPr lang="en-US" dirty="0" smtClean="0"/>
              <a:t>valor as </a:t>
            </a:r>
            <a:r>
              <a:rPr lang="en-US" dirty="0" err="1" smtClean="0"/>
              <a:t>etiqueta</a:t>
            </a:r>
            <a:r>
              <a:rPr lang="es-ES" dirty="0" smtClean="0"/>
              <a:t>]</a:t>
            </a:r>
          </a:p>
          <a:p>
            <a:r>
              <a:rPr lang="es-ES" dirty="0" err="1" smtClean="0"/>
              <a:t>for</a:t>
            </a:r>
            <a:r>
              <a:rPr lang="es-ES" dirty="0" smtClean="0"/>
              <a:t> provincia in provincias [</a:t>
            </a:r>
            <a:r>
              <a:rPr lang="en-US" dirty="0" smtClean="0"/>
              <a:t>for item in items</a:t>
            </a:r>
            <a:r>
              <a:rPr lang="es-ES" dirty="0" smtClean="0"/>
              <a:t>]</a:t>
            </a:r>
          </a:p>
          <a:p>
            <a:r>
              <a:rPr lang="es-ES" dirty="0" err="1" smtClean="0"/>
              <a:t>track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provincia.idProvincia</a:t>
            </a:r>
            <a:r>
              <a:rPr lang="es-ES" dirty="0" smtClean="0"/>
              <a:t> [</a:t>
            </a:r>
            <a:r>
              <a:rPr lang="en-US" dirty="0" smtClean="0"/>
              <a:t>track by </a:t>
            </a:r>
            <a:r>
              <a:rPr lang="en-US" dirty="0" err="1" smtClean="0"/>
              <a:t>claveunica</a:t>
            </a:r>
            <a:r>
              <a:rPr lang="en-US" dirty="0" smtClean="0"/>
              <a:t>]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444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lista de todos los valores se obtiene de provincias.</a:t>
            </a:r>
          </a:p>
          <a:p>
            <a:r>
              <a:rPr lang="es-ES" dirty="0" smtClean="0"/>
              <a:t>Cada uno de los elementos los referenciamos como provincia.</a:t>
            </a:r>
          </a:p>
          <a:p>
            <a:r>
              <a:rPr lang="es-ES" dirty="0" smtClean="0"/>
              <a:t>La etiqueta de cada uno de los &lt;</a:t>
            </a:r>
            <a:r>
              <a:rPr lang="es-ES" dirty="0" err="1" smtClean="0"/>
              <a:t>option</a:t>
            </a:r>
            <a:r>
              <a:rPr lang="es-ES" dirty="0" smtClean="0"/>
              <a:t>&gt; es </a:t>
            </a:r>
            <a:r>
              <a:rPr lang="es-ES" dirty="0" err="1" smtClean="0"/>
              <a:t>provincia.nombre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valor que se asignará a la variable provincia del </a:t>
            </a:r>
            <a:r>
              <a:rPr lang="es-ES" dirty="0" err="1" smtClean="0"/>
              <a:t>ng-model</a:t>
            </a:r>
            <a:r>
              <a:rPr lang="es-ES" dirty="0" smtClean="0"/>
              <a:t> es la propia variable provincia de cada uno de los elementos.</a:t>
            </a:r>
          </a:p>
          <a:p>
            <a:r>
              <a:rPr lang="es-ES" dirty="0" smtClean="0"/>
              <a:t>La clave única es </a:t>
            </a:r>
            <a:r>
              <a:rPr lang="es-ES" dirty="0" err="1" smtClean="0"/>
              <a:t>provincia.idProvincia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323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94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objeto con los parámetros = objeto </a:t>
            </a:r>
            <a:r>
              <a:rPr lang="es-ES" dirty="0" err="1" smtClean="0"/>
              <a:t>config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66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¿+ de 5 años de Experiencia?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40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headers</a:t>
            </a:r>
            <a:r>
              <a:rPr lang="es-ES" dirty="0" smtClean="0"/>
              <a:t>: Es una función que acepta como único parámetro el nombre de una cabecera HTTP y nos responde su valor.</a:t>
            </a:r>
          </a:p>
          <a:p>
            <a:r>
              <a:rPr lang="es-ES" dirty="0" err="1" smtClean="0"/>
              <a:t>config</a:t>
            </a:r>
            <a:r>
              <a:rPr lang="es-ES" dirty="0" smtClean="0"/>
              <a:t>: El mismo objeto </a:t>
            </a:r>
            <a:r>
              <a:rPr lang="es-ES" dirty="0" err="1" smtClean="0"/>
              <a:t>config</a:t>
            </a:r>
            <a:r>
              <a:rPr lang="es-ES" dirty="0" smtClean="0"/>
              <a:t> que usamos para configurar la petición.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97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194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105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383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Recordar que </a:t>
            </a:r>
            <a:r>
              <a:rPr lang="es-ES" dirty="0" err="1" smtClean="0"/>
              <a:t>ng-class</a:t>
            </a:r>
            <a:r>
              <a:rPr lang="es-ES" dirty="0" smtClean="0"/>
              <a:t> con un objeto evalúa el valor y si es true aplica la clase</a:t>
            </a:r>
            <a:r>
              <a:rPr lang="es-ES" baseline="0" dirty="0" smtClean="0"/>
              <a:t> correspondiente a la clave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456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0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772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342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8921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675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998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9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imagen: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https://docs.angularjs.org/guide/databinding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18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090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--&gt;)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630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método actúa como si estuviera sobrecargado y se comporta de forma diferente según el número de parámetros que recibe. Esto permite</a:t>
            </a:r>
            <a:r>
              <a:rPr lang="es-ES" baseline="0" dirty="0" smtClean="0"/>
              <a:t> no generar una innecesaria variable global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8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120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desde la vista se crean variables por el hecho de ligarlas (</a:t>
            </a:r>
            <a:r>
              <a:rPr lang="es-ES" dirty="0" err="1" smtClean="0"/>
              <a:t>binding</a:t>
            </a:r>
            <a:r>
              <a:rPr lang="es-ES" dirty="0" smtClean="0"/>
              <a:t>) mediante una directiva</a:t>
            </a:r>
          </a:p>
          <a:p>
            <a:r>
              <a:rPr lang="es-ES" dirty="0" smtClean="0"/>
              <a:t>- estas variables son accedidas desde el controlador a través del "</a:t>
            </a:r>
            <a:r>
              <a:rPr lang="es-ES" dirty="0" err="1" smtClean="0"/>
              <a:t>scope</a:t>
            </a:r>
            <a:r>
              <a:rPr lang="es-ES" dirty="0" smtClean="0"/>
              <a:t>"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391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Puede ser útil en caso de </a:t>
            </a:r>
            <a:r>
              <a:rPr lang="en-US" i="1" noProof="0" dirty="0" smtClean="0"/>
              <a:t>controllers</a:t>
            </a:r>
            <a:r>
              <a:rPr lang="es-ES" dirty="0" smtClean="0"/>
              <a:t> anidados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36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93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42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86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3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28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164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62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28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793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6865" y="915338"/>
            <a:ext cx="6798735" cy="767990"/>
          </a:xfrm>
        </p:spPr>
        <p:txBody>
          <a:bodyPr/>
          <a:lstStyle/>
          <a:p>
            <a:r>
              <a:rPr lang="es-ES" dirty="0" smtClean="0"/>
              <a:t>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1980598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84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0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9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168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866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86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494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53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37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78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0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81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9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9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7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jem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l"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Ejemplo: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5"/>
          <p:cNvSpPr/>
          <p:nvPr userDrawn="1"/>
        </p:nvSpPr>
        <p:spPr>
          <a:xfrm>
            <a:off x="8679545" y="0"/>
            <a:ext cx="437882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Pentágono 6"/>
          <p:cNvSpPr/>
          <p:nvPr userDrawn="1"/>
        </p:nvSpPr>
        <p:spPr>
          <a:xfrm flipH="1">
            <a:off x="2519363" y="1003301"/>
            <a:ext cx="6160182" cy="114299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4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8197" y="540700"/>
            <a:ext cx="6197153" cy="63817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Ejercicio: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0" y="0"/>
            <a:ext cx="2073499" cy="6056243"/>
            <a:chOff x="0" y="0"/>
            <a:chExt cx="2073499" cy="6858000"/>
          </a:xfrm>
        </p:grpSpPr>
        <p:sp>
          <p:nvSpPr>
            <p:cNvPr id="7" name="Rectángulo 6"/>
            <p:cNvSpPr/>
            <p:nvPr/>
          </p:nvSpPr>
          <p:spPr>
            <a:xfrm>
              <a:off x="0" y="0"/>
              <a:ext cx="437882" cy="685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8" name="Pentágono 7"/>
            <p:cNvSpPr/>
            <p:nvPr/>
          </p:nvSpPr>
          <p:spPr>
            <a:xfrm>
              <a:off x="0" y="756756"/>
              <a:ext cx="2073499" cy="206062"/>
            </a:xfrm>
            <a:prstGeom prst="homePlat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56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 trans="23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02/12/2015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LEFormación"/>
          <p:cNvPicPr>
            <a:picLocks noChangeAspect="1" noChangeArrowheads="1"/>
          </p:cNvPicPr>
          <p:nvPr userDrawn="1"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24390" r="5962" b="25203"/>
          <a:stretch/>
        </p:blipFill>
        <p:spPr bwMode="auto">
          <a:xfrm>
            <a:off x="0" y="6245156"/>
            <a:ext cx="1054353" cy="6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8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1" kern="1200" dirty="0">
          <a:solidFill>
            <a:srgbClr val="04617B"/>
          </a:solidFill>
          <a:effectLst>
            <a:outerShdw blurRad="38100" dist="38100" dir="2700000" algn="tl">
              <a:srgbClr val="C0C0C0"/>
            </a:outerShdw>
          </a:effectLst>
          <a:latin typeface="Constantia"/>
          <a:ea typeface="+mj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C50D28-D92A-492B-825F-6F45F7AAF24E}" type="datetimeFigureOut">
              <a:rPr lang="es-ES" smtClean="0"/>
              <a:t>02/12/2015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8595D2-B944-4F34-B8EC-58D90B26CD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04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hyperlink" Target="http://mean.io/#!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index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example.com/index.php#/pagina_interna" TargetMode="External"/><Relationship Id="rId4" Type="http://schemas.openxmlformats.org/officeDocument/2006/relationships/hyperlink" Target="http://example.com/index.php#/seccio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adewithangular.com/#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hyperlink" Target="https://angular-ui.github.io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hyperlink" Target="http://mobileangularui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i-grid.info/" TargetMode="External"/><Relationship Id="rId4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hyperlink" Target="http://angular-ui.github.io/angular-google-maps/#!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backbonejs.org/" TargetMode="External"/><Relationship Id="rId5" Type="http://schemas.openxmlformats.org/officeDocument/2006/relationships/hyperlink" Target="http://emberjs.com/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odomvc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hyperlink" Target="https://angularj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see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leverstack.io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github.com/ngbp/ngb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see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angular/angular-seed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man/generator-angula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leverstack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AngularJS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492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Características: MEAN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3427701" y="2076728"/>
            <a:ext cx="3623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Se </a:t>
            </a:r>
            <a:r>
              <a:rPr lang="es-ES" dirty="0"/>
              <a:t>traduce a aplicaciones </a:t>
            </a:r>
            <a:r>
              <a:rPr lang="es-ES" b="1" dirty="0"/>
              <a:t>JavaScript de principio a fin </a:t>
            </a:r>
            <a:r>
              <a:rPr lang="es-ES" dirty="0" smtClean="0"/>
              <a:t>(</a:t>
            </a:r>
            <a:r>
              <a:rPr lang="en-US" i="1" dirty="0" smtClean="0"/>
              <a:t>End-to-End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427701" y="1280213"/>
            <a:ext cx="3969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Se habla de una nueva </a:t>
            </a:r>
            <a:r>
              <a:rPr lang="en-US" i="1" dirty="0" smtClean="0"/>
              <a:t>technology stack </a:t>
            </a:r>
            <a:endParaRPr lang="en-US" i="1" dirty="0"/>
          </a:p>
        </p:txBody>
      </p:sp>
      <p:sp>
        <p:nvSpPr>
          <p:cNvPr id="10" name="Rectángulo 9"/>
          <p:cNvSpPr/>
          <p:nvPr/>
        </p:nvSpPr>
        <p:spPr>
          <a:xfrm>
            <a:off x="3427701" y="1612106"/>
            <a:ext cx="4593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como antes era </a:t>
            </a:r>
            <a:r>
              <a:rPr lang="es-ES" dirty="0" err="1"/>
              <a:t>xAMP</a:t>
            </a:r>
            <a:r>
              <a:rPr lang="es-ES" dirty="0"/>
              <a:t> (Apache + MySQL + </a:t>
            </a:r>
            <a:r>
              <a:rPr lang="es-ES" dirty="0" smtClean="0"/>
              <a:t>PHP) 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077309" y="1299819"/>
            <a:ext cx="12534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</a:rPr>
              <a:t>M</a:t>
            </a:r>
            <a:r>
              <a:rPr lang="es-ES" dirty="0" err="1" smtClean="0"/>
              <a:t>ongoDB</a:t>
            </a:r>
            <a:endParaRPr lang="es-ES" dirty="0"/>
          </a:p>
          <a:p>
            <a:r>
              <a:rPr lang="es-ES" sz="2000" dirty="0" err="1" smtClean="0">
                <a:solidFill>
                  <a:srgbClr val="FF0000"/>
                </a:solidFill>
              </a:rPr>
              <a:t>E</a:t>
            </a:r>
            <a:r>
              <a:rPr lang="es-ES" dirty="0" err="1" smtClean="0"/>
              <a:t>xpressJS</a:t>
            </a:r>
            <a:endParaRPr lang="es-ES" dirty="0"/>
          </a:p>
          <a:p>
            <a:r>
              <a:rPr lang="es-ES" sz="2000" dirty="0" smtClean="0">
                <a:solidFill>
                  <a:srgbClr val="FF0000"/>
                </a:solidFill>
              </a:rPr>
              <a:t>A</a:t>
            </a:r>
            <a:r>
              <a:rPr lang="es-ES" dirty="0" smtClean="0"/>
              <a:t>ngularJS</a:t>
            </a:r>
            <a:endParaRPr lang="es-ES" dirty="0"/>
          </a:p>
          <a:p>
            <a:r>
              <a:rPr lang="es-ES" sz="2000" dirty="0" err="1" smtClean="0">
                <a:solidFill>
                  <a:srgbClr val="FF0000"/>
                </a:solidFill>
              </a:rPr>
              <a:t>N</a:t>
            </a:r>
            <a:r>
              <a:rPr lang="es-ES" dirty="0" err="1" smtClean="0"/>
              <a:t>odeJS</a:t>
            </a:r>
            <a:endParaRPr lang="es-ES" dirty="0"/>
          </a:p>
        </p:txBody>
      </p:sp>
      <p:pic>
        <p:nvPicPr>
          <p:cNvPr id="2049" name="Picture 1" descr="D:\Users\ALEJAN~1\AppData\Local\Temp\msohtmlclip1\02\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09" y="2919776"/>
            <a:ext cx="11049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727137" y="4212728"/>
            <a:ext cx="1953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http://mean.io/#!/</a:t>
            </a:r>
            <a:endParaRPr lang="es-ES" altLang="es-ES" sz="3200" dirty="0">
              <a:latin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701" y="2919776"/>
            <a:ext cx="5296935" cy="35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159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Rutas internas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133061" y="1456588"/>
            <a:ext cx="6712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Las rutas profundas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deep links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permiten crear enlaces que nos lleven a partes internas de la aplicación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153478" y="2378262"/>
            <a:ext cx="5161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hlinkClick r:id="rId3"/>
              </a:rPr>
              <a:t>http://example.com/index.php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http://example.com/index.php#/seccion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hlinkClick r:id="rId5"/>
              </a:rPr>
              <a:t>http://example.com/index.php#/pagina_interna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56522" y="3780832"/>
            <a:ext cx="66393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permiten </a:t>
            </a:r>
            <a:r>
              <a:rPr lang="es-ES" dirty="0"/>
              <a:t>entradas en la aplicación alternativas a la pantalla inicial.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facilitan </a:t>
            </a:r>
            <a:r>
              <a:rPr lang="es-ES" dirty="0"/>
              <a:t>el uso natural del sistema de favoritos (o marcadores) del navegador, así como el historial.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son </a:t>
            </a:r>
            <a:r>
              <a:rPr lang="es-ES" dirty="0"/>
              <a:t>responsables de que AngularJS cambie la vista de acuerdo con la ruta empleada en cada momento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permiten </a:t>
            </a:r>
            <a:r>
              <a:rPr lang="es-ES" dirty="0"/>
              <a:t>mantener vistas en archivos independientes, lo que reduce su complejidad y administrar los controladores que van a facilitar el procesamiento dentro de ellas.</a:t>
            </a:r>
          </a:p>
        </p:txBody>
      </p:sp>
    </p:spTree>
    <p:extLst>
      <p:ext uri="{BB962C8B-B14F-4D97-AF65-F5344CB8AC3E}">
        <p14:creationId xmlns:p14="http://schemas.microsoft.com/office/powerpoint/2010/main" val="6125128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módulo </a:t>
            </a:r>
            <a:r>
              <a:rPr lang="es-ES" dirty="0" err="1" smtClean="0"/>
              <a:t>ngRoute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07773" y="1401492"/>
            <a:ext cx="7153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módulo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ngRoute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es un paquete de utilidades para configurar el enrutado y asociar cada ruta a una vista y un controlador, que no está incluido en la distribución de base de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Angular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048676" y="3526528"/>
            <a:ext cx="4871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instalarlo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inyectarlo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como dependencia en el módulo principal de la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configurar las rutas que queremos crear en nuestra aplicación de </a:t>
            </a:r>
            <a:r>
              <a:rPr lang="es-ES" dirty="0" smtClean="0"/>
              <a:t>una manera </a:t>
            </a:r>
            <a:r>
              <a:rPr lang="es-ES" dirty="0"/>
              <a:t>declarativa.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335060" y="2641617"/>
            <a:ext cx="2441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Para usarlo es necesario</a:t>
            </a:r>
          </a:p>
        </p:txBody>
      </p:sp>
    </p:spTree>
    <p:extLst>
      <p:ext uri="{BB962C8B-B14F-4D97-AF65-F5344CB8AC3E}">
        <p14:creationId xmlns:p14="http://schemas.microsoft.com/office/powerpoint/2010/main" val="41062162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err="1" smtClean="0"/>
              <a:t>ngRoute</a:t>
            </a:r>
            <a:r>
              <a:rPr lang="es-ES" dirty="0" smtClean="0"/>
              <a:t>: instalación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99325" y="1449004"/>
            <a:ext cx="24667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Instalación: </a:t>
            </a:r>
            <a:r>
              <a:rPr lang="es-ES" dirty="0" smtClean="0"/>
              <a:t>en la parte inferior de la ventana de descarga de Angular accedemos a los módulos adicionales, que pueden descargarse o utilizarse directamente a través de una CDN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205232" y="5591793"/>
            <a:ext cx="387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&lt;script src="angular-route.js"&gt;&lt;/script&gt;</a:t>
            </a:r>
            <a:endParaRPr lang="bin-NG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3" y="1404038"/>
            <a:ext cx="4398643" cy="287485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51442" y="4679625"/>
            <a:ext cx="5875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En cualquier caso, se incluirá en el HTML la referencia </a:t>
            </a:r>
            <a:r>
              <a:rPr lang="es-ES" dirty="0"/>
              <a:t>al script correspondiente, de forma local o a través de un CDN</a:t>
            </a:r>
          </a:p>
        </p:txBody>
      </p:sp>
    </p:spTree>
    <p:extLst>
      <p:ext uri="{BB962C8B-B14F-4D97-AF65-F5344CB8AC3E}">
        <p14:creationId xmlns:p14="http://schemas.microsoft.com/office/powerpoint/2010/main" val="1515080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ngRoute</a:t>
            </a:r>
            <a:r>
              <a:rPr lang="es-ES" dirty="0" smtClean="0"/>
              <a:t>: uso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013791" y="1403579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Inyección de dependencias: utilizamos el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array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dependencias, hasta ahora vacío en los anteriores ejemplos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07786" y="2265522"/>
            <a:ext cx="354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angular.module("app", ["ngRoute"])</a:t>
            </a:r>
            <a:endParaRPr lang="bin-NG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555875" y="4713811"/>
            <a:ext cx="4352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angular.module</a:t>
            </a:r>
            <a:r>
              <a:rPr lang="es-ES" dirty="0"/>
              <a:t>("</a:t>
            </a:r>
            <a:r>
              <a:rPr lang="es-ES" dirty="0" err="1"/>
              <a:t>appModule</a:t>
            </a:r>
            <a:r>
              <a:rPr lang="es-ES" dirty="0"/>
              <a:t>", ["</a:t>
            </a:r>
            <a:r>
              <a:rPr lang="es-ES" dirty="0" err="1"/>
              <a:t>ngRoute</a:t>
            </a:r>
            <a:r>
              <a:rPr lang="es-ES" dirty="0"/>
              <a:t>"])</a:t>
            </a:r>
          </a:p>
          <a:p>
            <a:r>
              <a:rPr lang="es-ES" dirty="0"/>
              <a:t>.</a:t>
            </a:r>
            <a:r>
              <a:rPr lang="es-ES" dirty="0" err="1"/>
              <a:t>config</a:t>
            </a:r>
            <a:r>
              <a:rPr lang="es-ES" dirty="0"/>
              <a:t>(</a:t>
            </a:r>
            <a:r>
              <a:rPr lang="es-ES" dirty="0" err="1"/>
              <a:t>function</a:t>
            </a:r>
            <a:r>
              <a:rPr lang="es-ES" dirty="0"/>
              <a:t>($</a:t>
            </a:r>
            <a:r>
              <a:rPr lang="es-ES" dirty="0" err="1"/>
              <a:t>routeProvider</a:t>
            </a:r>
            <a:r>
              <a:rPr lang="es-ES" dirty="0" smtClean="0"/>
              <a:t>){</a:t>
            </a:r>
          </a:p>
          <a:p>
            <a:r>
              <a:rPr lang="es-ES" dirty="0"/>
              <a:t>	</a:t>
            </a:r>
            <a:r>
              <a:rPr lang="es-ES" dirty="0" smtClean="0"/>
              <a:t>configuración…</a:t>
            </a:r>
          </a:p>
          <a:p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123121" y="3082258"/>
            <a:ext cx="6334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módulo proporciona un servicio, </a:t>
            </a:r>
            <a:r>
              <a:rPr lang="es-ES" dirty="0"/>
              <a:t>$</a:t>
            </a:r>
            <a:r>
              <a:rPr lang="en-US" noProof="1"/>
              <a:t>routeProvider</a:t>
            </a:r>
            <a:r>
              <a:rPr lang="es-ES" dirty="0"/>
              <a:t> </a:t>
            </a:r>
            <a:r>
              <a:rPr lang="es-ES" dirty="0" smtClean="0"/>
              <a:t>, que sólo puede ser inyectado en </a:t>
            </a:r>
            <a:r>
              <a:rPr lang="es-ES" dirty="0"/>
              <a:t>el método </a:t>
            </a:r>
            <a:r>
              <a:rPr lang="en-US" noProof="1"/>
              <a:t>config</a:t>
            </a:r>
            <a:r>
              <a:rPr lang="es-ES" dirty="0"/>
              <a:t>() </a:t>
            </a:r>
            <a:r>
              <a:rPr lang="es-ES" dirty="0" smtClean="0"/>
              <a:t>del módulo principal de la aplicación, donde se realizara la configuración dentro de una función en la que se ha inyectado </a:t>
            </a:r>
            <a:r>
              <a:rPr lang="es-ES" dirty="0"/>
              <a:t>$</a:t>
            </a:r>
            <a:r>
              <a:rPr lang="en-US" noProof="1" smtClean="0"/>
              <a:t>routeProvider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13234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Configuración de las rutas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146313" y="1310381"/>
            <a:ext cx="596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Configurar </a:t>
            </a:r>
            <a:r>
              <a:rPr lang="es-ES" dirty="0"/>
              <a:t>las </a:t>
            </a:r>
            <a:r>
              <a:rPr lang="es-ES" dirty="0" smtClean="0"/>
              <a:t>rutas mediante los métodos de $</a:t>
            </a:r>
            <a:r>
              <a:rPr lang="es-ES" noProof="1" smtClean="0"/>
              <a:t>routeprovider </a:t>
            </a:r>
            <a:endParaRPr lang="es-ES" noProof="1"/>
          </a:p>
        </p:txBody>
      </p:sp>
      <p:sp>
        <p:nvSpPr>
          <p:cNvPr id="14" name="Rectángulo 13"/>
          <p:cNvSpPr/>
          <p:nvPr/>
        </p:nvSpPr>
        <p:spPr>
          <a:xfrm>
            <a:off x="1286890" y="1854382"/>
            <a:ext cx="6531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when(), </a:t>
            </a:r>
            <a:r>
              <a:rPr lang="es-ES" dirty="0" smtClean="0"/>
              <a:t>que permite </a:t>
            </a:r>
            <a:r>
              <a:rPr lang="es-ES" dirty="0"/>
              <a:t>indicar qué se debe hacer en cada </a:t>
            </a:r>
            <a:r>
              <a:rPr lang="es-ES" dirty="0" smtClean="0"/>
              <a:t>ruta que </a:t>
            </a:r>
            <a:r>
              <a:rPr lang="es-ES" dirty="0"/>
              <a:t>se desee configurar</a:t>
            </a:r>
            <a:r>
              <a:rPr lang="es-E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otherwise()</a:t>
            </a:r>
            <a:r>
              <a:rPr lang="es-ES" dirty="0" smtClean="0"/>
              <a:t> </a:t>
            </a:r>
            <a:r>
              <a:rPr lang="es-ES" dirty="0"/>
              <a:t>que </a:t>
            </a:r>
            <a:r>
              <a:rPr lang="es-ES" dirty="0" smtClean="0"/>
              <a:t>permite definir un </a:t>
            </a:r>
            <a:r>
              <a:rPr lang="es-ES" dirty="0"/>
              <a:t>comportamiento </a:t>
            </a:r>
            <a:r>
              <a:rPr lang="es-ES" dirty="0" smtClean="0"/>
              <a:t>para cuando </a:t>
            </a:r>
            <a:r>
              <a:rPr lang="es-ES" dirty="0"/>
              <a:t>se </a:t>
            </a:r>
            <a:r>
              <a:rPr lang="es-ES" dirty="0" smtClean="0"/>
              <a:t>intente acceder </a:t>
            </a:r>
            <a:r>
              <a:rPr lang="es-ES" dirty="0"/>
              <a:t>a cualquier otra ruta no declarada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024190" y="3803289"/>
            <a:ext cx="5794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1" noProof="1" smtClean="0"/>
              <a:t>templateUrl</a:t>
            </a:r>
            <a:r>
              <a:rPr lang="es-ES" dirty="0" smtClean="0"/>
              <a:t>, con la URL de la vista, plantilla o parcial, y </a:t>
            </a:r>
            <a:endParaRPr lang="es-ES" dirty="0"/>
          </a:p>
          <a:p>
            <a:r>
              <a:rPr lang="en-US" b="1" i="1" dirty="0" smtClean="0"/>
              <a:t>controller</a:t>
            </a:r>
            <a:r>
              <a:rPr lang="es-ES" dirty="0" smtClean="0"/>
              <a:t> el nombre des controlador que se hará cargo de la ruta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513354" y="3244334"/>
            <a:ext cx="654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Cualquiera de ellos incluye como parámetro un objeto con 2 valores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13354" y="5088241"/>
            <a:ext cx="616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método </a:t>
            </a:r>
            <a:r>
              <a:rPr lang="en-US" i="1" dirty="0" smtClean="0"/>
              <a:t>when</a:t>
            </a:r>
            <a:r>
              <a:rPr lang="es-ES" dirty="0" smtClean="0"/>
              <a:t> asocia este objeto con un primer parámetro, correspondiente a la ruta que se esta definiendo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2973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Ejemplo rutas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957469" y="1616119"/>
            <a:ext cx="6513443" cy="45243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noProof="1" smtClean="0"/>
              <a:t>angular.module("appModule", ["ngRoute"])</a:t>
            </a:r>
          </a:p>
          <a:p>
            <a:r>
              <a:rPr lang="es-ES" noProof="1" smtClean="0"/>
              <a:t>.config(function($routeProvider){</a:t>
            </a:r>
          </a:p>
          <a:p>
            <a:endParaRPr lang="es-ES" noProof="1" smtClean="0"/>
          </a:p>
          <a:p>
            <a:r>
              <a:rPr lang="es-ES" noProof="1" smtClean="0"/>
              <a:t>$routeProvider</a:t>
            </a:r>
          </a:p>
          <a:p>
            <a:pPr lvl="1"/>
            <a:r>
              <a:rPr lang="es-ES" noProof="1" smtClean="0"/>
              <a:t>.when('/', { // route for the home page</a:t>
            </a:r>
          </a:p>
          <a:p>
            <a:pPr lvl="2"/>
            <a:r>
              <a:rPr lang="es-ES" noProof="1" smtClean="0"/>
              <a:t>templateUrl: 'view/view_inicio.html',</a:t>
            </a:r>
          </a:p>
          <a:p>
            <a:pPr lvl="2"/>
            <a:r>
              <a:rPr lang="es-ES" noProof="1" smtClean="0"/>
              <a:t>controller: 'AppController'</a:t>
            </a:r>
          </a:p>
          <a:p>
            <a:pPr lvl="1"/>
            <a:r>
              <a:rPr lang="es-ES" noProof="1" smtClean="0"/>
              <a:t>})</a:t>
            </a:r>
          </a:p>
          <a:p>
            <a:pPr lvl="1"/>
            <a:r>
              <a:rPr lang="es-ES" noProof="1" smtClean="0"/>
              <a:t>.when('/about', {// route for the about page = Acerca de</a:t>
            </a:r>
          </a:p>
          <a:p>
            <a:pPr lvl="2"/>
            <a:r>
              <a:rPr lang="es-ES" noProof="1" smtClean="0"/>
              <a:t>templateUrl: 'view/view_about.html',</a:t>
            </a:r>
          </a:p>
          <a:p>
            <a:pPr lvl="2"/>
            <a:r>
              <a:rPr lang="es-ES" noProof="1" smtClean="0"/>
              <a:t>controller: 'AboutController'</a:t>
            </a:r>
          </a:p>
          <a:p>
            <a:pPr lvl="1"/>
            <a:r>
              <a:rPr lang="es-ES" noProof="1" smtClean="0"/>
              <a:t>})</a:t>
            </a:r>
          </a:p>
          <a:p>
            <a:pPr lvl="1"/>
            <a:r>
              <a:rPr lang="es-ES" noProof="1" smtClean="0"/>
              <a:t>.otherwise({ // when all else fails</a:t>
            </a:r>
          </a:p>
          <a:p>
            <a:pPr lvl="2"/>
            <a:r>
              <a:rPr lang="es-ES" noProof="1" smtClean="0"/>
              <a:t>templateUrl: 'view/view_routeNotFound.html',</a:t>
            </a:r>
          </a:p>
          <a:p>
            <a:pPr lvl="2"/>
            <a:r>
              <a:rPr lang="es-ES" noProof="1" smtClean="0"/>
              <a:t>controller: 'NotFoundController'</a:t>
            </a:r>
          </a:p>
          <a:p>
            <a:pPr lvl="1"/>
            <a:r>
              <a:rPr lang="es-ES" noProof="1" smtClean="0"/>
              <a:t>});</a:t>
            </a:r>
            <a:endParaRPr lang="es-ES" noProof="1"/>
          </a:p>
        </p:txBody>
      </p:sp>
      <p:sp>
        <p:nvSpPr>
          <p:cNvPr id="4" name="Rectángulo 3"/>
          <p:cNvSpPr/>
          <p:nvPr/>
        </p:nvSpPr>
        <p:spPr>
          <a:xfrm>
            <a:off x="6288157" y="1450684"/>
            <a:ext cx="2087217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Llamadas a métodos </a:t>
            </a:r>
            <a:r>
              <a:rPr lang="en-US" i="1" dirty="0" smtClean="0"/>
              <a:t>when</a:t>
            </a:r>
            <a:r>
              <a:rPr lang="es-ES" dirty="0" smtClean="0"/>
              <a:t>() </a:t>
            </a:r>
            <a:r>
              <a:rPr lang="es-ES" b="1" dirty="0"/>
              <a:t>encadenadas</a:t>
            </a:r>
            <a:r>
              <a:rPr lang="es-ES" dirty="0"/>
              <a:t> sobre el </a:t>
            </a:r>
            <a:r>
              <a:rPr lang="es-ES" dirty="0" smtClean="0"/>
              <a:t>$</a:t>
            </a:r>
            <a:r>
              <a:rPr lang="es-ES" i="1" noProof="1" smtClean="0"/>
              <a:t>routeProvider</a:t>
            </a:r>
            <a:r>
              <a:rPr lang="es-ES" dirty="0" smtClean="0"/>
              <a:t>, </a:t>
            </a:r>
            <a:r>
              <a:rPr lang="es-ES" dirty="0"/>
              <a:t>para definir cada una de las rutas</a:t>
            </a:r>
          </a:p>
        </p:txBody>
      </p:sp>
    </p:spTree>
    <p:extLst>
      <p:ext uri="{BB962C8B-B14F-4D97-AF65-F5344CB8AC3E}">
        <p14:creationId xmlns:p14="http://schemas.microsoft.com/office/powerpoint/2010/main" val="22435421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Menú y directiva ngView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8650" y="1374695"/>
            <a:ext cx="7023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Diversas rutas definidas mediante $</a:t>
            </a:r>
            <a:r>
              <a:rPr lang="es-ES" noProof="1" smtClean="0"/>
              <a:t>routeProvider</a:t>
            </a:r>
            <a:r>
              <a:rPr lang="es-ES" dirty="0" smtClean="0"/>
              <a:t> significa que cada una de ellas a quedado asociada con un fichero HTML conocido como vista, plantilla o parcial, que debe incorporarse en un punto determinado del HTML principal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28650" y="2713692"/>
            <a:ext cx="581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papel de la directiva </a:t>
            </a:r>
            <a:r>
              <a:rPr lang="es-ES" b="1" noProof="1" smtClean="0"/>
              <a:t>ngView</a:t>
            </a:r>
            <a:r>
              <a:rPr lang="es-ES" dirty="0" smtClean="0"/>
              <a:t> es indicar el punto en el que se realizara automáticamente esta incorporación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874354" y="350084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	&lt;article&gt;</a:t>
            </a:r>
          </a:p>
          <a:p>
            <a:r>
              <a:rPr lang="en-US" dirty="0" smtClean="0"/>
              <a:t>		&lt;p ng-view&gt;&lt;/p&gt;</a:t>
            </a:r>
          </a:p>
          <a:p>
            <a:r>
              <a:rPr lang="en-US" dirty="0" smtClean="0"/>
              <a:t>	&lt;/article&gt;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628650" y="4668524"/>
            <a:ext cx="720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HTML incluirá también un </a:t>
            </a:r>
            <a:r>
              <a:rPr lang="es-ES" b="1" dirty="0" smtClean="0"/>
              <a:t>menú</a:t>
            </a:r>
            <a:r>
              <a:rPr lang="es-ES" dirty="0" smtClean="0"/>
              <a:t>, con enlaces a cada una de las rutas que hemos definido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672228" y="5451203"/>
            <a:ext cx="4810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&lt;</a:t>
            </a:r>
            <a:r>
              <a:rPr lang="it-IT" dirty="0"/>
              <a:t>li&gt;&lt;a href="#/"&gt;Inicio&lt;/a&gt;&lt;/li&gt;</a:t>
            </a:r>
          </a:p>
          <a:p>
            <a:r>
              <a:rPr lang="it-IT" dirty="0" smtClean="0"/>
              <a:t>&lt;</a:t>
            </a:r>
            <a:r>
              <a:rPr lang="it-IT" dirty="0"/>
              <a:t>li&gt;&lt;a href="#/about"&gt;Acerca de&lt;/a&gt;&lt;/li</a:t>
            </a:r>
            <a:r>
              <a:rPr lang="it-IT" dirty="0" smtClean="0"/>
              <a:t>&gt;...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3555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Menú: Rutas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82" y="1596788"/>
            <a:ext cx="6443181" cy="41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55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Servicio $location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10081" y="2381249"/>
            <a:ext cx="6565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$implementa </a:t>
            </a:r>
            <a:r>
              <a:rPr lang="es-ES" dirty="0"/>
              <a:t>una interfaz para el acceso a la propiedad nativa de</a:t>
            </a:r>
          </a:p>
          <a:p>
            <a:r>
              <a:rPr lang="es-ES" dirty="0" smtClean="0"/>
              <a:t>JS (BOM) </a:t>
            </a:r>
            <a:r>
              <a:rPr lang="en-US" b="1" i="1" noProof="1" smtClean="0"/>
              <a:t>window.location</a:t>
            </a:r>
            <a:r>
              <a:rPr lang="es-ES" dirty="0" smtClean="0"/>
              <a:t>, que permite  </a:t>
            </a:r>
            <a:r>
              <a:rPr lang="es-ES" dirty="0"/>
              <a:t>para acceder a elementos de la ruta actual, conocer su estado y modificarlo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10081" y="1507609"/>
            <a:ext cx="1229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smtClean="0"/>
              <a:t>$</a:t>
            </a:r>
            <a:r>
              <a:rPr lang="en-US" sz="2000" b="1" dirty="0" smtClean="0"/>
              <a:t>location </a:t>
            </a:r>
            <a:endParaRPr lang="en-US" sz="2000" b="1" dirty="0"/>
          </a:p>
        </p:txBody>
      </p:sp>
      <p:sp>
        <p:nvSpPr>
          <p:cNvPr id="6" name="Rectángulo 5"/>
          <p:cNvSpPr/>
          <p:nvPr/>
        </p:nvSpPr>
        <p:spPr>
          <a:xfrm>
            <a:off x="2803768" y="14768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permite </a:t>
            </a:r>
            <a:r>
              <a:rPr lang="es-ES" dirty="0"/>
              <a:t>mantener y trasladar información de la ruta actual del navegador.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039264" y="3562666"/>
            <a:ext cx="64637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existe un </a:t>
            </a:r>
            <a:r>
              <a:rPr lang="es-ES" dirty="0" smtClean="0"/>
              <a:t>enlace </a:t>
            </a:r>
            <a:r>
              <a:rPr lang="es-ES" dirty="0"/>
              <a:t>entre $</a:t>
            </a:r>
            <a:r>
              <a:rPr lang="es-ES" dirty="0" err="1"/>
              <a:t>location</a:t>
            </a:r>
            <a:r>
              <a:rPr lang="es-ES" dirty="0"/>
              <a:t> y </a:t>
            </a:r>
            <a:r>
              <a:rPr lang="es-ES" dirty="0" err="1"/>
              <a:t>window.location</a:t>
            </a:r>
            <a:r>
              <a:rPr lang="es-ES" dirty="0"/>
              <a:t> en las dos direcciones. </a:t>
            </a:r>
            <a:r>
              <a:rPr lang="es-ES" dirty="0"/>
              <a:t>Todo cambio </a:t>
            </a:r>
            <a:r>
              <a:rPr lang="es-ES" dirty="0" err="1" smtClean="0"/>
              <a:t>querealicemos</a:t>
            </a:r>
            <a:r>
              <a:rPr lang="es-ES" dirty="0" smtClean="0"/>
              <a:t> </a:t>
            </a:r>
            <a:r>
              <a:rPr lang="es-ES" dirty="0"/>
              <a:t>en $</a:t>
            </a:r>
            <a:r>
              <a:rPr lang="es-ES" dirty="0" err="1"/>
              <a:t>location</a:t>
            </a:r>
            <a:r>
              <a:rPr lang="es-ES" dirty="0"/>
              <a:t> también tendrá una respuesta en lo que se está mostrando en la barra de direcciones </a:t>
            </a:r>
            <a:r>
              <a:rPr lang="es-ES" dirty="0" smtClean="0"/>
              <a:t>del navegador</a:t>
            </a:r>
            <a:r>
              <a:rPr lang="es-ES" dirty="0"/>
              <a:t>. </a:t>
            </a:r>
            <a:r>
              <a:rPr lang="es-ES" dirty="0"/>
              <a:t>Así como todo cambio de URL en el navegador tiene un efecto en el </a:t>
            </a:r>
            <a:r>
              <a:rPr lang="es-ES" dirty="0" err="1"/>
              <a:t>service</a:t>
            </a:r>
            <a:r>
              <a:rPr lang="es-ES" dirty="0"/>
              <a:t> $</a:t>
            </a:r>
            <a:r>
              <a:rPr lang="es-ES" dirty="0" err="1"/>
              <a:t>location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6445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Controller para el menú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50878" y="1473959"/>
            <a:ext cx="568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Añadimos un controlador específico para la barra de menú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0943" y="2088107"/>
            <a:ext cx="561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el situamos una función booleana que comprueba si el valor pasado por parámetro coincide con la </a:t>
            </a:r>
            <a:r>
              <a:rPr lang="es-ES" dirty="0" err="1" smtClean="0"/>
              <a:t>url</a:t>
            </a:r>
            <a:r>
              <a:rPr lang="es-ES" dirty="0" smtClean="0"/>
              <a:t> real, contenida en $</a:t>
            </a:r>
            <a:r>
              <a:rPr lang="es-ES" dirty="0" err="1" smtClean="0"/>
              <a:t>locaton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00943" y="4252539"/>
            <a:ext cx="6237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 esta forma detectamos en que vista estamos en cada momento y es posible resaltar la correspondiente opción del menú 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879677" y="3084393"/>
            <a:ext cx="3630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$</a:t>
            </a:r>
            <a:r>
              <a:rPr lang="es-ES" dirty="0" err="1"/>
              <a:t>scope.estoy</a:t>
            </a:r>
            <a:r>
              <a:rPr lang="es-ES" dirty="0"/>
              <a:t> = </a:t>
            </a:r>
            <a:r>
              <a:rPr lang="es-ES" dirty="0" err="1"/>
              <a:t>function</a:t>
            </a:r>
            <a:r>
              <a:rPr lang="es-ES" dirty="0"/>
              <a:t>(ruta){</a:t>
            </a:r>
          </a:p>
          <a:p>
            <a:pPr lvl="1"/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/>
              <a:t>$</a:t>
            </a:r>
            <a:r>
              <a:rPr lang="es-ES" dirty="0" err="1"/>
              <a:t>location.path</a:t>
            </a:r>
            <a:r>
              <a:rPr lang="es-ES" dirty="0"/>
              <a:t>() == ruta;</a:t>
            </a:r>
          </a:p>
          <a:p>
            <a:pPr lvl="1"/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879677" y="5248825"/>
            <a:ext cx="394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&lt;li </a:t>
            </a:r>
            <a:r>
              <a:rPr lang="es-ES" dirty="0" err="1"/>
              <a:t>ng-class</a:t>
            </a:r>
            <a:r>
              <a:rPr lang="es-ES" dirty="0"/>
              <a:t>="{marcado: estoy</a:t>
            </a:r>
            <a:r>
              <a:rPr lang="es-ES" dirty="0" smtClean="0"/>
              <a:t>('&lt;ruta&gt;')}"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148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Ejemplos de uso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0" y="1592671"/>
            <a:ext cx="7151286" cy="452414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49818" y="1408004"/>
            <a:ext cx="388670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https://www.madewithangular.com</a:t>
            </a:r>
            <a:r>
              <a:rPr lang="es-ES" dirty="0" smtClean="0">
                <a:hlinkClick r:id="rId4"/>
              </a:rPr>
              <a:t>/#/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335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Menú: Rutas y </a:t>
            </a:r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57" y="1531247"/>
            <a:ext cx="5962393" cy="37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7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Angular-UI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39936" y="1306351"/>
            <a:ext cx="289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https://angular-ui.github.io</a:t>
            </a:r>
            <a:r>
              <a:rPr lang="es-ES" dirty="0" smtClean="0">
                <a:hlinkClick r:id="rId4"/>
              </a:rPr>
              <a:t>/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5" y="1978732"/>
            <a:ext cx="6055862" cy="445554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95916" y="2651114"/>
            <a:ext cx="205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Directorio de componentes y </a:t>
            </a:r>
            <a:r>
              <a:rPr lang="en-US" i="1" dirty="0" smtClean="0"/>
              <a:t>plugins</a:t>
            </a:r>
            <a:r>
              <a:rPr lang="es-ES" dirty="0" smtClean="0"/>
              <a:t> desarrollados específicamente para AngularJS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1543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Mobile Angular-UI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2190120"/>
            <a:ext cx="6255742" cy="446576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91320" y="2756848"/>
            <a:ext cx="189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Versión de Angular-UI enfocada específicamente al desarrollo para móviles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815900" y="1412044"/>
            <a:ext cx="29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http://mobileangularui.com</a:t>
            </a:r>
            <a:r>
              <a:rPr lang="es-ES" dirty="0" smtClean="0">
                <a:hlinkClick r:id="rId4"/>
              </a:rPr>
              <a:t>/</a:t>
            </a:r>
            <a:endParaRPr lang="es-ES" dirty="0"/>
          </a:p>
        </p:txBody>
      </p:sp>
      <p:pic>
        <p:nvPicPr>
          <p:cNvPr id="12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429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(Angular) UI Bootstrap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1992573"/>
            <a:ext cx="6056359" cy="44491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9558" y="2224585"/>
            <a:ext cx="19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Uno de los componentes más destacados de Angular UI, con los componentes habituales de Bootstrap escritos completamente en Angular JS</a:t>
            </a:r>
            <a:endParaRPr lang="es-ES" dirty="0"/>
          </a:p>
        </p:txBody>
      </p:sp>
      <p:pic>
        <p:nvPicPr>
          <p:cNvPr id="6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214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Angular-UI Grid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564" y="2265529"/>
            <a:ext cx="6201052" cy="418614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28693" y="1449749"/>
            <a:ext cx="198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5"/>
              </a:rPr>
              <a:t>http://ui-grid.info</a:t>
            </a:r>
            <a:r>
              <a:rPr lang="es-ES" dirty="0" smtClean="0">
                <a:hlinkClick r:id="rId5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28650" y="2690336"/>
            <a:ext cx="1881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Elaboración de tablas con funcionalidades muy incrementadas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83162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 Google Maps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3802" y="1549991"/>
            <a:ext cx="5179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http://angular-ui.github.io/angular-google-maps</a:t>
            </a:r>
            <a:r>
              <a:rPr lang="es-ES" dirty="0" smtClean="0">
                <a:hlinkClick r:id="rId4"/>
              </a:rPr>
              <a:t>/#!/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5" y="2320120"/>
            <a:ext cx="5986628" cy="42056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3802" y="3248166"/>
            <a:ext cx="1658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mapas de Google incorporados en Angular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9278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UI-Calendar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1709382"/>
            <a:ext cx="6397338" cy="47869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8616" y="2661313"/>
            <a:ext cx="180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Diversas vistas de calendarios completamente  interactivos para trabajar con Angular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290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/>
              <a:t>Otros Angular-UI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Uploader</a:t>
            </a:r>
          </a:p>
          <a:p>
            <a:r>
              <a:rPr lang="en-US" dirty="0"/>
              <a:t>Customizable file uploader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General-purpose validator for </a:t>
            </a:r>
            <a:r>
              <a:rPr lang="en-US" dirty="0" err="1"/>
              <a:t>ngModel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286000" y="42795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/>
              <a:t>Sortable</a:t>
            </a:r>
            <a:endParaRPr lang="es-ES" dirty="0"/>
          </a:p>
          <a:p>
            <a:r>
              <a:rPr lang="es-ES" dirty="0" err="1"/>
              <a:t>jQuery</a:t>
            </a:r>
            <a:r>
              <a:rPr lang="es-ES" dirty="0"/>
              <a:t> UI </a:t>
            </a:r>
            <a:r>
              <a:rPr lang="es-ES" dirty="0" err="1"/>
              <a:t>Sortable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60451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Elementos de AngularJS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-610" t="16810" r="610" b="3690"/>
          <a:stretch/>
        </p:blipFill>
        <p:spPr>
          <a:xfrm>
            <a:off x="2668792" y="1951628"/>
            <a:ext cx="4951859" cy="227917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296679" y="3389244"/>
            <a:ext cx="1653548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binding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entre ambos es responsabilidad del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42548" y="1408857"/>
            <a:ext cx="6399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Al margen de MVC, en términos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prácticos,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se distingue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42548" y="2107955"/>
            <a:ext cx="124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HTML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JS</a:t>
            </a:r>
          </a:p>
        </p:txBody>
      </p:sp>
      <p:cxnSp>
        <p:nvCxnSpPr>
          <p:cNvPr id="15" name="Conector recto de flecha 14"/>
          <p:cNvCxnSpPr>
            <a:stCxn id="5" idx="0"/>
          </p:cNvCxnSpPr>
          <p:nvPr/>
        </p:nvCxnSpPr>
        <p:spPr>
          <a:xfrm flipV="1">
            <a:off x="5123453" y="2766847"/>
            <a:ext cx="5138" cy="622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94098" y="5102319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Scope</a:t>
            </a:r>
            <a:endParaRPr lang="en-US" b="1" i="1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915479" y="4996301"/>
            <a:ext cx="465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objeto normal de JavaScript que almacena los datos de un modelo</a:t>
            </a:r>
          </a:p>
          <a:p>
            <a:r>
              <a:rPr lang="es-ES" dirty="0" smtClean="0"/>
              <a:t>recibe su nombre porque sustituye a </a:t>
            </a:r>
            <a:r>
              <a:rPr lang="en-US" i="1" dirty="0" smtClean="0"/>
              <a:t>window</a:t>
            </a:r>
            <a:r>
              <a:rPr lang="es-ES" dirty="0" smtClean="0"/>
              <a:t> como ámbito global a nivel de las vistas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208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Elemento: HTML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909150" y="945823"/>
            <a:ext cx="974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(Vistas)</a:t>
            </a:r>
            <a:endParaRPr lang="es-ES" sz="2000" b="1" dirty="0"/>
          </a:p>
        </p:txBody>
      </p:sp>
      <p:sp>
        <p:nvSpPr>
          <p:cNvPr id="6" name="Rectángulo 5"/>
          <p:cNvSpPr/>
          <p:nvPr/>
        </p:nvSpPr>
        <p:spPr>
          <a:xfrm>
            <a:off x="962166" y="1641475"/>
            <a:ext cx="257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AngularJS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b="1" dirty="0" smtClean="0"/>
              <a:t>extiende </a:t>
            </a:r>
            <a:r>
              <a:rPr lang="es-ES" b="1" dirty="0"/>
              <a:t>el vocabulario del código </a:t>
            </a:r>
            <a:r>
              <a:rPr lang="es-ES" b="1" dirty="0" smtClean="0"/>
              <a:t>HTML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4780927" y="1641475"/>
            <a:ext cx="3201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proporcionarnos la introducción de lógica en la representación de nuestra información</a:t>
            </a:r>
          </a:p>
        </p:txBody>
      </p:sp>
      <p:cxnSp>
        <p:nvCxnSpPr>
          <p:cNvPr id="12" name="Conector recto de flecha 11"/>
          <p:cNvCxnSpPr>
            <a:stCxn id="6" idx="3"/>
            <a:endCxn id="10" idx="1"/>
          </p:cNvCxnSpPr>
          <p:nvPr/>
        </p:nvCxnSpPr>
        <p:spPr>
          <a:xfrm>
            <a:off x="3534770" y="2103140"/>
            <a:ext cx="1246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237666" y="272684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Directivas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Son atributos HTML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ng-…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Suponen la posibilidad de modificar los elementos del DOM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Pueden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ser predefinidas o propias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237666" y="4366221"/>
            <a:ext cx="5365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Expresiones {{}}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permite el uso de los elementos del modelo a nivel de las vistas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También permite expresiones, e.g. operaciones matemáticas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Lenguaje de plantillas :  Similar a otros motores, como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Mustache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Smarty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o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Jade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/>
          <a:srcRect l="-610" t="16810" r="66691" b="3690"/>
          <a:stretch/>
        </p:blipFill>
        <p:spPr>
          <a:xfrm>
            <a:off x="949878" y="2767162"/>
            <a:ext cx="1679609" cy="22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4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Elemento: JavaScript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004319" y="915259"/>
            <a:ext cx="2681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(Controlador / Modelo)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048465" y="3554952"/>
            <a:ext cx="4905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Son </a:t>
            </a:r>
            <a:r>
              <a:rPr lang="es-ES" dirty="0"/>
              <a:t>la representación de los datos de la </a:t>
            </a:r>
            <a:r>
              <a:rPr lang="es-ES" dirty="0" smtClean="0"/>
              <a:t>aplicación.</a:t>
            </a:r>
            <a:br>
              <a:rPr lang="es-ES" dirty="0" smtClean="0"/>
            </a:br>
            <a:r>
              <a:rPr lang="es-ES" dirty="0" smtClean="0"/>
              <a:t>Se pueden definir </a:t>
            </a:r>
            <a:r>
              <a:rPr lang="es-ES" dirty="0"/>
              <a:t>de dos </a:t>
            </a:r>
            <a:r>
              <a:rPr lang="es-ES" dirty="0" smtClean="0"/>
              <a:t>maneras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en el código JS </a:t>
            </a:r>
            <a:r>
              <a:rPr lang="es-ES" dirty="0" smtClean="0"/>
              <a:t>del </a:t>
            </a:r>
            <a:r>
              <a:rPr lang="es-ES" b="1" dirty="0" smtClean="0"/>
              <a:t>controlador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directamente </a:t>
            </a:r>
            <a:r>
              <a:rPr lang="es-ES" dirty="0"/>
              <a:t>en el HTML (la vista</a:t>
            </a:r>
            <a:r>
              <a:rPr lang="es-ES" dirty="0" smtClean="0"/>
              <a:t>)</a:t>
            </a:r>
            <a:endParaRPr lang="es-ES" sz="1600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/>
          <a:srcRect l="64854" t="16810" r="610" b="3690"/>
          <a:stretch/>
        </p:blipFill>
        <p:spPr>
          <a:xfrm>
            <a:off x="701861" y="1488377"/>
            <a:ext cx="1710181" cy="227917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004319" y="157196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/>
              <a:t>Controlador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n-US" dirty="0" smtClean="0"/>
              <a:t>controller</a:t>
            </a:r>
            <a:r>
              <a:rPr lang="es-ES" dirty="0" smtClean="0"/>
              <a:t>)</a:t>
            </a:r>
            <a:endParaRPr lang="es-ES" dirty="0"/>
          </a:p>
          <a:p>
            <a:r>
              <a:rPr lang="es-ES" dirty="0"/>
              <a:t>Es el código con la lógica </a:t>
            </a:r>
            <a:r>
              <a:rPr lang="es-ES" dirty="0" smtClean="0"/>
              <a:t>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define 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 </a:t>
            </a:r>
            <a:r>
              <a:rPr lang="es-ES" dirty="0"/>
              <a:t>comunica </a:t>
            </a:r>
            <a:r>
              <a:rPr lang="es-ES" dirty="0" smtClean="0"/>
              <a:t>con </a:t>
            </a:r>
            <a:r>
              <a:rPr lang="es-ES" dirty="0"/>
              <a:t>la </a:t>
            </a:r>
            <a:r>
              <a:rPr lang="es-ES" dirty="0" smtClean="0"/>
              <a:t>vista mediante el </a:t>
            </a:r>
            <a:r>
              <a:rPr lang="en-US" i="1" dirty="0" smtClean="0"/>
              <a:t>scope</a:t>
            </a:r>
            <a:endParaRPr lang="en-US" i="1" dirty="0"/>
          </a:p>
        </p:txBody>
      </p:sp>
      <p:sp>
        <p:nvSpPr>
          <p:cNvPr id="14" name="Rectángulo 13"/>
          <p:cNvSpPr/>
          <p:nvPr/>
        </p:nvSpPr>
        <p:spPr>
          <a:xfrm>
            <a:off x="3048465" y="3099550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Modelos</a:t>
            </a:r>
            <a:endParaRPr lang="es-ES" b="1" dirty="0"/>
          </a:p>
        </p:txBody>
      </p:sp>
      <p:sp>
        <p:nvSpPr>
          <p:cNvPr id="19" name="Rectángulo 18"/>
          <p:cNvSpPr/>
          <p:nvPr/>
        </p:nvSpPr>
        <p:spPr>
          <a:xfrm>
            <a:off x="4345039" y="4937774"/>
            <a:ext cx="4037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ctr"/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ng-in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it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tareas de inicialización de la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aplicación, también permite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definir el modelo directamente en el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HTML</a:t>
            </a:r>
            <a:b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b="1" cap="small" dirty="0" smtClean="0"/>
              <a:t>Nada Recomendable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(anti-patrón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s-ES" b="1" cap="small" dirty="0"/>
              <a:t> 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1" name="Conector angular 20"/>
          <p:cNvCxnSpPr>
            <a:stCxn id="11" idx="3"/>
            <a:endCxn id="14" idx="3"/>
          </p:cNvCxnSpPr>
          <p:nvPr/>
        </p:nvCxnSpPr>
        <p:spPr>
          <a:xfrm flipH="1">
            <a:off x="4068296" y="2172130"/>
            <a:ext cx="3508023" cy="1112086"/>
          </a:xfrm>
          <a:prstGeom prst="bentConnector3">
            <a:avLst>
              <a:gd name="adj1" fmla="val -65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7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Elemento</a:t>
            </a:r>
            <a:r>
              <a:rPr lang="es-ES" dirty="0"/>
              <a:t>: Doble </a:t>
            </a:r>
            <a:r>
              <a:rPr lang="es-ES" dirty="0" err="1"/>
              <a:t>binding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87677" y="2865348"/>
            <a:ext cx="2300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vista se actualiza automáticamente cuando cambia el modelo, y viceversa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1159" y="2295362"/>
            <a:ext cx="5223017" cy="37866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87677" y="1326166"/>
            <a:ext cx="3863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Doble </a:t>
            </a:r>
            <a:r>
              <a:rPr lang="en-US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binding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Two-way data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binding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b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entre el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interface (vista) y el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modelo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87677" y="4770783"/>
            <a:ext cx="212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Técnica frecuente en </a:t>
            </a:r>
            <a:r>
              <a:rPr lang="es-ES" i="1" dirty="0" smtClean="0"/>
              <a:t>Flex / </a:t>
            </a:r>
            <a:r>
              <a:rPr lang="en-US" i="1" dirty="0" smtClean="0"/>
              <a:t>ActionScript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0780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Elementos: </a:t>
            </a:r>
            <a:r>
              <a:rPr lang="es-ES" dirty="0"/>
              <a:t>Modularización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/>
          <a:srcRect l="64854" t="16810" r="610" b="3690"/>
          <a:stretch/>
        </p:blipFill>
        <p:spPr>
          <a:xfrm>
            <a:off x="845694" y="1488377"/>
            <a:ext cx="1710181" cy="227917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600665" y="2154778"/>
            <a:ext cx="4138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código del controlador es el mínimo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distribuye en </a:t>
            </a:r>
            <a:r>
              <a:rPr lang="es-ES" b="1" dirty="0" smtClean="0"/>
              <a:t>módulos</a:t>
            </a:r>
            <a:r>
              <a:rPr lang="es-ES" dirty="0" smtClean="0"/>
              <a:t> (</a:t>
            </a:r>
            <a:r>
              <a:rPr lang="en-US" i="1" dirty="0" smtClean="0"/>
              <a:t>module</a:t>
            </a:r>
            <a:r>
              <a:rPr lang="es-E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transfieren funciones a los </a:t>
            </a:r>
            <a:r>
              <a:rPr lang="es-ES" b="1" dirty="0" smtClean="0"/>
              <a:t>servicios</a:t>
            </a:r>
            <a:r>
              <a:rPr lang="es-ES" dirty="0" smtClean="0"/>
              <a:t> (</a:t>
            </a:r>
            <a:r>
              <a:rPr lang="en-US" i="1" dirty="0" smtClean="0"/>
              <a:t>service</a:t>
            </a:r>
            <a:r>
              <a:rPr lang="es-E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creación de objetos se canaliza en </a:t>
            </a:r>
            <a:r>
              <a:rPr lang="es-ES" b="1" dirty="0" smtClean="0"/>
              <a:t>factorías</a:t>
            </a:r>
            <a:r>
              <a:rPr lang="es-ES" dirty="0" smtClean="0"/>
              <a:t> (</a:t>
            </a:r>
            <a:r>
              <a:rPr lang="en-US" i="1" dirty="0" smtClean="0"/>
              <a:t>factory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316624" y="1623510"/>
            <a:ext cx="2457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Máxima </a:t>
            </a:r>
            <a:r>
              <a:rPr lang="es-ES" b="1" dirty="0"/>
              <a:t>modularización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756451" y="514664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Modularidad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escalabilidad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Acceso a servicios únicamente cuando son necesarios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01861" y="4529314"/>
            <a:ext cx="274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Inyección de dependencias</a:t>
            </a:r>
          </a:p>
        </p:txBody>
      </p:sp>
    </p:spTree>
    <p:extLst>
      <p:ext uri="{BB962C8B-B14F-4D97-AF65-F5344CB8AC3E}">
        <p14:creationId xmlns:p14="http://schemas.microsoft.com/office/powerpoint/2010/main" val="344110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Instalación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5092635" y="1565189"/>
            <a:ext cx="101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descarga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092635" y="1934521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vinculación a una CDN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71" y="1435886"/>
            <a:ext cx="3335103" cy="19931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754" y="2680429"/>
            <a:ext cx="5167952" cy="3602659"/>
          </a:xfrm>
          <a:prstGeom prst="rect">
            <a:avLst/>
          </a:prstGeom>
        </p:spPr>
      </p:pic>
      <p:sp>
        <p:nvSpPr>
          <p:cNvPr id="11" name="Flecha curvada hacia la izquierda 10"/>
          <p:cNvSpPr/>
          <p:nvPr/>
        </p:nvSpPr>
        <p:spPr>
          <a:xfrm rot="20153214" flipH="1">
            <a:off x="2303514" y="2717827"/>
            <a:ext cx="906972" cy="14650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96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Instalación con </a:t>
            </a:r>
            <a:r>
              <a:rPr lang="en-US" dirty="0" smtClean="0"/>
              <a:t>bower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695618" y="1115315"/>
            <a:ext cx="115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bower</a:t>
            </a:r>
            <a:r>
              <a:rPr lang="es-ES" dirty="0" smtClean="0"/>
              <a:t> </a:t>
            </a:r>
            <a:r>
              <a:rPr lang="es-ES" dirty="0" err="1" smtClean="0"/>
              <a:t>init</a:t>
            </a:r>
            <a:endParaRPr lang="es-E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3" y="2063493"/>
            <a:ext cx="5961251" cy="16730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03" y="3916167"/>
            <a:ext cx="5961251" cy="1383862"/>
          </a:xfrm>
          <a:prstGeom prst="rect">
            <a:avLst/>
          </a:prstGeom>
        </p:spPr>
      </p:pic>
      <p:cxnSp>
        <p:nvCxnSpPr>
          <p:cNvPr id="15" name="Conector angular 14"/>
          <p:cNvCxnSpPr>
            <a:stCxn id="2" idx="3"/>
            <a:endCxn id="6" idx="3"/>
          </p:cNvCxnSpPr>
          <p:nvPr/>
        </p:nvCxnSpPr>
        <p:spPr>
          <a:xfrm>
            <a:off x="3851063" y="1299981"/>
            <a:ext cx="3844091" cy="1600056"/>
          </a:xfrm>
          <a:prstGeom prst="bentConnector3">
            <a:avLst>
              <a:gd name="adj1" fmla="val 105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2695618" y="1512604"/>
            <a:ext cx="2745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/>
              <a:t>bower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angular#1.4.8</a:t>
            </a:r>
          </a:p>
        </p:txBody>
      </p:sp>
      <p:cxnSp>
        <p:nvCxnSpPr>
          <p:cNvPr id="22" name="Conector angular 21"/>
          <p:cNvCxnSpPr>
            <a:stCxn id="19" idx="1"/>
            <a:endCxn id="13" idx="1"/>
          </p:cNvCxnSpPr>
          <p:nvPr/>
        </p:nvCxnSpPr>
        <p:spPr>
          <a:xfrm rot="10800000" flipV="1">
            <a:off x="1733904" y="1697270"/>
            <a:ext cx="961715" cy="2910828"/>
          </a:xfrm>
          <a:prstGeom prst="bentConnector3">
            <a:avLst>
              <a:gd name="adj1" fmla="val 1237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78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Plugin</a:t>
            </a:r>
            <a:r>
              <a:rPr lang="es-ES" dirty="0" smtClean="0"/>
              <a:t> para Chrome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46" y="1678673"/>
            <a:ext cx="6714699" cy="421715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8650" y="3606421"/>
            <a:ext cx="240115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noProof="1" smtClean="0"/>
              <a:t>Batarang</a:t>
            </a:r>
            <a:r>
              <a:rPr lang="es-ES" dirty="0" smtClean="0"/>
              <a:t>: ayuda en la depuración mediante Chrome de proyectos de AngularJS</a:t>
            </a:r>
            <a:endParaRPr lang="es-ES" dirty="0"/>
          </a:p>
        </p:txBody>
      </p:sp>
      <p:pic>
        <p:nvPicPr>
          <p:cNvPr id="10242" name="Picture 2" descr="https://images.rapgenius.com/4611a72cbfa149353bd0dfaf3f4e2f42.565x306x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42" y="5095444"/>
            <a:ext cx="2456597" cy="116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57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50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n-U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Frameworks</a:t>
            </a:r>
            <a:r>
              <a:rPr lang="es-E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 estructurales</a:t>
            </a:r>
            <a:endParaRPr lang="es-ES" sz="3600" b="1" i="1" dirty="0">
              <a:solidFill>
                <a:srgbClr val="04617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tanti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2686" y="1519649"/>
            <a:ext cx="1500375" cy="15003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30076" y="1542696"/>
            <a:ext cx="41579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AngularJS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es </a:t>
            </a:r>
            <a:endParaRPr lang="es-E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framework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estructural</a:t>
            </a:r>
            <a:b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i.e. orientado a la lógica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Desarrollo Web </a:t>
            </a:r>
            <a:r>
              <a:rPr lang="es-ES" i="1" dirty="0">
                <a:solidFill>
                  <a:srgbClr val="000000"/>
                </a:solidFill>
                <a:latin typeface="Calibri" panose="020F0502020204030204" pitchFamily="34" charset="0"/>
              </a:rPr>
              <a:t>Front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End </a:t>
            </a:r>
            <a:endParaRPr lang="es-ES" dirty="0"/>
          </a:p>
        </p:txBody>
      </p:sp>
      <p:pic>
        <p:nvPicPr>
          <p:cNvPr id="5" name="Picture 2" descr="Backbone.j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35"/>
          <a:stretch/>
        </p:blipFill>
        <p:spPr bwMode="auto">
          <a:xfrm>
            <a:off x="4843949" y="4536698"/>
            <a:ext cx="1178737" cy="1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556918" y="5259588"/>
            <a:ext cx="2198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solidFill>
                  <a:prstClr val="black"/>
                </a:solidFill>
              </a:rPr>
              <a:t>Ember.js</a:t>
            </a:r>
          </a:p>
          <a:p>
            <a:pPr algn="ctr"/>
            <a:r>
              <a:rPr lang="es-ES" dirty="0">
                <a:solidFill>
                  <a:prstClr val="black"/>
                </a:solidFill>
                <a:hlinkClick r:id="rId5"/>
              </a:rPr>
              <a:t>http://emberjs.com</a:t>
            </a:r>
            <a:r>
              <a:rPr lang="es-ES" dirty="0" smtClean="0">
                <a:solidFill>
                  <a:prstClr val="black"/>
                </a:solidFill>
                <a:hlinkClick r:id="rId5"/>
              </a:rPr>
              <a:t>/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458745" y="4362085"/>
            <a:ext cx="2394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noProof="1" smtClean="0">
                <a:solidFill>
                  <a:prstClr val="black"/>
                </a:solidFill>
              </a:rPr>
              <a:t>BackboneJS</a:t>
            </a:r>
          </a:p>
          <a:p>
            <a:pPr algn="ctr"/>
            <a:r>
              <a:rPr lang="es-ES" dirty="0" smtClean="0">
                <a:solidFill>
                  <a:prstClr val="black"/>
                </a:solidFill>
                <a:hlinkClick r:id="rId6"/>
              </a:rPr>
              <a:t>http</a:t>
            </a:r>
            <a:r>
              <a:rPr lang="es-ES" dirty="0">
                <a:solidFill>
                  <a:prstClr val="black"/>
                </a:solidFill>
                <a:hlinkClick r:id="rId6"/>
              </a:rPr>
              <a:t>://backbonejs.org</a:t>
            </a:r>
            <a:r>
              <a:rPr lang="es-ES" dirty="0" smtClean="0">
                <a:solidFill>
                  <a:prstClr val="black"/>
                </a:solidFill>
                <a:hlinkClick r:id="rId6"/>
              </a:rPr>
              <a:t>/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637401" y="3259513"/>
            <a:ext cx="2270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noProof="1" smtClean="0">
                <a:solidFill>
                  <a:prstClr val="black"/>
                </a:solidFill>
              </a:rPr>
              <a:t>AngularJS</a:t>
            </a:r>
            <a:r>
              <a:rPr lang="es-ES" b="1" dirty="0">
                <a:solidFill>
                  <a:prstClr val="black"/>
                </a:solidFill>
              </a:rPr>
              <a:t/>
            </a:r>
            <a:br>
              <a:rPr lang="es-ES" b="1" dirty="0">
                <a:solidFill>
                  <a:prstClr val="black"/>
                </a:solidFill>
              </a:rPr>
            </a:br>
            <a:r>
              <a:rPr lang="es-ES" dirty="0">
                <a:solidFill>
                  <a:prstClr val="black"/>
                </a:solidFill>
                <a:hlinkClick r:id="rId7"/>
              </a:rPr>
              <a:t>https://angularjs.org</a:t>
            </a:r>
            <a:r>
              <a:rPr lang="es-ES" dirty="0" smtClean="0">
                <a:solidFill>
                  <a:prstClr val="black"/>
                </a:solidFill>
                <a:hlinkClick r:id="rId7"/>
              </a:rPr>
              <a:t>/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4" descr="http://www.gravatar.com/avatar/0cf15665a9146ba852bf042b0652780a?s=20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19" y="4281739"/>
            <a:ext cx="1624180" cy="16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321733" y="3682501"/>
            <a:ext cx="1662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También lo son: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85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Plugin</a:t>
            </a:r>
            <a:r>
              <a:rPr lang="es-ES" dirty="0" smtClean="0"/>
              <a:t> en </a:t>
            </a:r>
            <a:r>
              <a:rPr lang="en-US" dirty="0" smtClean="0"/>
              <a:t>Sublime Text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48" y="1833976"/>
            <a:ext cx="7381875" cy="4276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554" y="1229759"/>
            <a:ext cx="31908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Desarrollo declarativo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776330" y="48765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00434" y="2755257"/>
            <a:ext cx="6844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puede ver como una forma de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 agregan valor semántico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al HTML.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75724" y="1788597"/>
            <a:ext cx="128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desarrollo declarativo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489429" y="16500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expansión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las características del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HTML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añadiéndole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funcionalidades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sin necesidad de escribir código JavaScript </a:t>
            </a:r>
            <a:endParaRPr lang="es-ES" dirty="0"/>
          </a:p>
        </p:txBody>
      </p:sp>
      <p:cxnSp>
        <p:nvCxnSpPr>
          <p:cNvPr id="9" name="Conector recto de flecha 8"/>
          <p:cNvCxnSpPr>
            <a:stCxn id="5" idx="3"/>
            <a:endCxn id="6" idx="1"/>
          </p:cNvCxnSpPr>
          <p:nvPr/>
        </p:nvCxnSpPr>
        <p:spPr>
          <a:xfrm flipV="1">
            <a:off x="2555875" y="2111762"/>
            <a:ext cx="9335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663437" y="3538022"/>
            <a:ext cx="1124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Directivas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663437" y="4463110"/>
            <a:ext cx="137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Expresiones 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236795" y="4462696"/>
            <a:ext cx="3491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lenguaje de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plantillas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mediante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{{}}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098490" y="3429000"/>
            <a:ext cx="496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atributos</a:t>
            </a:r>
            <a:r>
              <a:rPr lang="es-ES" dirty="0"/>
              <a:t> </a:t>
            </a:r>
            <a:r>
              <a:rPr lang="es-ES" b="1" noProof="1" smtClean="0"/>
              <a:t>ng-</a:t>
            </a:r>
            <a:r>
              <a:rPr lang="es-ES" dirty="0" smtClean="0"/>
              <a:t> específicos </a:t>
            </a:r>
            <a:r>
              <a:rPr lang="es-ES" dirty="0"/>
              <a:t>de </a:t>
            </a:r>
            <a:r>
              <a:rPr lang="es-ES" dirty="0" smtClean="0"/>
              <a:t>angularJS</a:t>
            </a:r>
          </a:p>
          <a:p>
            <a:r>
              <a:rPr lang="es-ES" dirty="0" smtClean="0"/>
              <a:t>que </a:t>
            </a:r>
            <a:r>
              <a:rPr lang="es-ES" dirty="0"/>
              <a:t>se pueden asignar a cualquier etiqueta HTML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2776330" y="52193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todas ellas es posible añadir el prefijo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data-</a:t>
            </a:r>
            <a:b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para que las directivas no supongan problema de </a:t>
            </a:r>
            <a:r>
              <a:rPr lang="es-ES" b="1" u="s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validación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Conector angular 18"/>
          <p:cNvCxnSpPr>
            <a:stCxn id="16" idx="3"/>
            <a:endCxn id="17" idx="3"/>
          </p:cNvCxnSpPr>
          <p:nvPr/>
        </p:nvCxnSpPr>
        <p:spPr>
          <a:xfrm flipH="1">
            <a:off x="7348330" y="3752166"/>
            <a:ext cx="713099" cy="1928892"/>
          </a:xfrm>
          <a:prstGeom prst="bentConnector3">
            <a:avLst>
              <a:gd name="adj1" fmla="val -32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Directivas básicas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958969" y="1484548"/>
            <a:ext cx="5415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inicializa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 aplicación; 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define el elemento en el que se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auto ejecuta Angular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99710" y="4430016"/>
            <a:ext cx="1451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ng-in</a:t>
            </a:r>
            <a:r>
              <a:rPr lang="es-ES" b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it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958969" y="4430016"/>
            <a:ext cx="4992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tareas de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inicialización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la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aplicación.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definir el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modelo, creando propiedades en el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directamente en el HTML (anti-patrón)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999710" y="1544472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ng-app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2059039" y="2262484"/>
            <a:ext cx="57754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lo </a:t>
            </a:r>
            <a:r>
              <a:rPr lang="es-ES" dirty="0"/>
              <a:t>más común es ponerlo al principio del </a:t>
            </a:r>
            <a:r>
              <a:rPr lang="es-ES" dirty="0" smtClean="0"/>
              <a:t>documento, en </a:t>
            </a:r>
            <a:r>
              <a:rPr lang="es-ES" dirty="0"/>
              <a:t>la etiqueta HTML o </a:t>
            </a:r>
            <a:r>
              <a:rPr lang="es-ES" dirty="0" smtClean="0"/>
              <a:t>BODY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también se puede colocar en un área más restringida dentro del documento en otra de las etiquetas de tu página (e.g. SECTION, DIV)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2059039" y="5489552"/>
            <a:ext cx="6002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El único caso apropiado donde se debería de usar </a:t>
            </a:r>
            <a:r>
              <a:rPr lang="nl-BE" noProof="1" smtClean="0"/>
              <a:t>ngInit</a:t>
            </a:r>
            <a:r>
              <a:rPr lang="es-ES" dirty="0" smtClean="0"/>
              <a:t> </a:t>
            </a:r>
            <a:r>
              <a:rPr lang="es-ES" dirty="0"/>
              <a:t>es en enlace de propiedades especiales de </a:t>
            </a:r>
            <a:r>
              <a:rPr lang="es-ES" b="1" noProof="1" smtClean="0"/>
              <a:t>ngRepeat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7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ES" dirty="0" smtClean="0"/>
              <a:t>Hola Mundo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201519" y="1407806"/>
            <a:ext cx="6859908" cy="26161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noProof="1" smtClean="0"/>
              <a:t>&lt;body </a:t>
            </a:r>
            <a:r>
              <a:rPr lang="en-US" sz="1600" noProof="1" smtClean="0">
                <a:solidFill>
                  <a:srgbClr val="FF0000"/>
                </a:solidFill>
              </a:rPr>
              <a:t>ng-app ng-init="Curso = 'Desarrollo Web'"</a:t>
            </a:r>
            <a:r>
              <a:rPr lang="en-US" sz="1600" noProof="1" smtClean="0"/>
              <a:t>&gt;</a:t>
            </a:r>
          </a:p>
          <a:p>
            <a:pPr lvl="1"/>
            <a:r>
              <a:rPr lang="en-US" sz="1600" noProof="1" smtClean="0"/>
              <a:t>&lt;!-- Anti-patrón: se inicializa el modelo en una directiva. </a:t>
            </a:r>
            <a:br>
              <a:rPr lang="en-US" sz="1600" noProof="1" smtClean="0"/>
            </a:br>
            <a:r>
              <a:rPr lang="en-US" sz="1600" noProof="1" smtClean="0"/>
              <a:t>Lo más adecuado es hacerlo en el controler --&gt;		 </a:t>
            </a:r>
          </a:p>
          <a:p>
            <a:pPr lvl="1"/>
            <a:r>
              <a:rPr lang="en-US" sz="1600" noProof="1" smtClean="0"/>
              <a:t>&lt;header&gt;&lt;h1&gt;Hola Mundo&lt;/h1&gt;&lt;/header&gt;</a:t>
            </a:r>
          </a:p>
          <a:p>
            <a:pPr lvl="1"/>
            <a:r>
              <a:rPr lang="en-US" sz="1600" noProof="1" smtClean="0"/>
              <a:t>&lt;section&gt;</a:t>
            </a:r>
          </a:p>
          <a:p>
            <a:pPr lvl="2"/>
            <a:r>
              <a:rPr lang="en-US" sz="1600" noProof="1" smtClean="0"/>
              <a:t>&lt;p&gt;Bienvenidos al curso de &lt;b&gt;</a:t>
            </a:r>
            <a:r>
              <a:rPr lang="en-US" sz="1600" noProof="1" smtClean="0">
                <a:solidFill>
                  <a:srgbClr val="FF0000"/>
                </a:solidFill>
              </a:rPr>
              <a:t>{{Curso}}</a:t>
            </a:r>
            <a:r>
              <a:rPr lang="en-US" sz="1600" noProof="1" smtClean="0"/>
              <a:t>&lt;/b&gt;&lt;/p&gt;</a:t>
            </a:r>
          </a:p>
          <a:p>
            <a:pPr lvl="1"/>
            <a:r>
              <a:rPr lang="en-US" sz="1600" noProof="1" smtClean="0"/>
              <a:t>&lt;/section&gt;</a:t>
            </a:r>
          </a:p>
          <a:p>
            <a:pPr lvl="1"/>
            <a:r>
              <a:rPr lang="en-US" sz="1600" noProof="1" smtClean="0"/>
              <a:t>&lt;footer&gt;&lt;p&gt;Alejandro L. Cerezo - Madrid 2015&lt;/p&gt;&lt;/footer&gt;</a:t>
            </a:r>
          </a:p>
          <a:p>
            <a:pPr lvl="1"/>
            <a:r>
              <a:rPr lang="en-US" sz="1600" noProof="1" smtClean="0">
                <a:solidFill>
                  <a:srgbClr val="FF0000"/>
                </a:solidFill>
              </a:rPr>
              <a:t>&lt;script type="text/javascript" src="../lib/angular/angular.min.js"&gt;&lt;/script&gt;</a:t>
            </a:r>
          </a:p>
          <a:p>
            <a:r>
              <a:rPr lang="en-US" sz="1600" noProof="1" smtClean="0"/>
              <a:t>&lt;/body&gt;</a:t>
            </a:r>
            <a:endParaRPr lang="en-US" sz="1600" noProof="1"/>
          </a:p>
        </p:txBody>
      </p:sp>
      <p:sp>
        <p:nvSpPr>
          <p:cNvPr id="8" name="Rectángulo 7"/>
          <p:cNvSpPr/>
          <p:nvPr/>
        </p:nvSpPr>
        <p:spPr>
          <a:xfrm>
            <a:off x="3934978" y="4870292"/>
            <a:ext cx="4126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ng-app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inicializa la aplicación; 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define el elemento en el que se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auto ejecuta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angular; generalmente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body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934980" y="5793622"/>
            <a:ext cx="4126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ng-install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definir el modelo directamente en el HTML (anti-patrón)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272557" y="4901379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Directivas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3934978" y="4317107"/>
            <a:ext cx="2742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lenguaje de plantilla</a:t>
            </a:r>
            <a:r>
              <a:rPr lang="es-ES" b="1" dirty="0"/>
              <a:t> {{}}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19090" y="4317107"/>
            <a:ext cx="1355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Expresiones </a:t>
            </a:r>
          </a:p>
        </p:txBody>
      </p:sp>
    </p:spTree>
    <p:extLst>
      <p:ext uri="{BB962C8B-B14F-4D97-AF65-F5344CB8AC3E}">
        <p14:creationId xmlns:p14="http://schemas.microsoft.com/office/powerpoint/2010/main" val="113770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compilación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644902" y="3854937"/>
            <a:ext cx="63411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Para </a:t>
            </a:r>
            <a:r>
              <a:rPr lang="es-ES" dirty="0"/>
              <a:t>que este proceso tenga lugar, AngularJS incorpora un </a:t>
            </a:r>
            <a:r>
              <a:rPr lang="es-ES" b="1" dirty="0"/>
              <a:t>compilador de HTML </a:t>
            </a:r>
            <a:r>
              <a:rPr lang="es-ES" dirty="0" smtClean="0"/>
              <a:t>(</a:t>
            </a:r>
            <a:r>
              <a:rPr lang="en-US" i="1" dirty="0" smtClean="0"/>
              <a:t>HTML Compiler</a:t>
            </a:r>
            <a:r>
              <a:rPr lang="es-ES" dirty="0" smtClean="0"/>
              <a:t>) </a:t>
            </a:r>
            <a:r>
              <a:rPr lang="es-ES" dirty="0"/>
              <a:t>cuya función </a:t>
            </a:r>
            <a:r>
              <a:rPr lang="es-ES" dirty="0" smtClean="0"/>
              <a:t>es</a:t>
            </a:r>
          </a:p>
          <a:p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recorrer </a:t>
            </a:r>
            <a:r>
              <a:rPr lang="es-ES" dirty="0"/>
              <a:t>el documento y localizar las </a:t>
            </a:r>
            <a:r>
              <a:rPr lang="es-ES" dirty="0" smtClean="0"/>
              <a:t>directiva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ejecutar </a:t>
            </a:r>
            <a:r>
              <a:rPr lang="es-ES" dirty="0"/>
              <a:t>los  comportamientos asociados a esas directivas.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14110" y="1399307"/>
            <a:ext cx="457200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/>
              <a:t>atributos</a:t>
            </a:r>
            <a:r>
              <a:rPr lang="es-ES" dirty="0"/>
              <a:t> específicos de angularJS que se pueden asignar a cualquier etiqueta HTML.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644902" y="2350123"/>
            <a:ext cx="5400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un elemento del DOM  queda "marcado" para que  AngularJS le asigne un determinado comportamiento, que puede suponer incluso  una transformación de  ese elemento del DOM o alguno de sus hijos</a:t>
            </a:r>
          </a:p>
        </p:txBody>
      </p:sp>
      <p:cxnSp>
        <p:nvCxnSpPr>
          <p:cNvPr id="8" name="Conector angular 7"/>
          <p:cNvCxnSpPr>
            <a:stCxn id="4" idx="3"/>
            <a:endCxn id="5" idx="3"/>
          </p:cNvCxnSpPr>
          <p:nvPr/>
        </p:nvCxnSpPr>
        <p:spPr>
          <a:xfrm>
            <a:off x="5786111" y="1722473"/>
            <a:ext cx="1259065" cy="1227815"/>
          </a:xfrm>
          <a:prstGeom prst="bentConnector3">
            <a:avLst>
              <a:gd name="adj1" fmla="val 118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644902" y="5671647"/>
            <a:ext cx="652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 atributo se denomina </a:t>
            </a:r>
            <a:r>
              <a:rPr lang="es-ES" b="1" noProof="1" smtClean="0"/>
              <a:t>ng-nombre</a:t>
            </a:r>
            <a:r>
              <a:rPr lang="es-ES" dirty="0" smtClean="0"/>
              <a:t>; el método asociado </a:t>
            </a:r>
            <a:r>
              <a:rPr lang="ibb-NG" b="1" noProof="1" smtClean="0"/>
              <a:t>ngNombre</a:t>
            </a:r>
            <a:endParaRPr lang="ibb-NG" b="1" noProof="1"/>
          </a:p>
        </p:txBody>
      </p:sp>
    </p:spTree>
    <p:extLst>
      <p:ext uri="{BB962C8B-B14F-4D97-AF65-F5344CB8AC3E}">
        <p14:creationId xmlns:p14="http://schemas.microsoft.com/office/powerpoint/2010/main" val="373431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Más Directivas básicas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132232" y="4587597"/>
            <a:ext cx="1876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ng-controler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595074" y="4587597"/>
            <a:ext cx="277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define donde se ubicará el código del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controlador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132232" y="1506293"/>
            <a:ext cx="1876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ng-model</a:t>
            </a:r>
            <a:endParaRPr lang="es-ES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008244" y="1506293"/>
            <a:ext cx="4404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relaciona elementos del DOM con modelos de datos, informando </a:t>
            </a:r>
            <a:r>
              <a:rPr lang="es-ES" dirty="0"/>
              <a:t>al compilador HTML de AngularJS de que se está declarando una variable del modelo.</a:t>
            </a:r>
          </a:p>
          <a:p>
            <a:r>
              <a:rPr lang="es-ES" dirty="0" smtClean="0"/>
              <a:t>Sirve de base al </a:t>
            </a:r>
            <a:r>
              <a:rPr lang="es-ES" b="1" dirty="0" smtClean="0"/>
              <a:t>doble </a:t>
            </a:r>
            <a:r>
              <a:rPr lang="en-US" b="1" dirty="0" smtClean="0"/>
              <a:t>binding</a:t>
            </a:r>
            <a:endParaRPr lang="en-US" b="1" dirty="0"/>
          </a:p>
        </p:txBody>
      </p:sp>
      <p:sp>
        <p:nvSpPr>
          <p:cNvPr id="2" name="Rectángulo 1"/>
          <p:cNvSpPr/>
          <p:nvPr/>
        </p:nvSpPr>
        <p:spPr>
          <a:xfrm>
            <a:off x="1045829" y="3114069"/>
            <a:ext cx="6598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Se </a:t>
            </a:r>
            <a:r>
              <a:rPr lang="es-ES" dirty="0"/>
              <a:t>utiliza en los controles de formulario, como INPUT, SELECT, TEXTAREA o controles personalizados.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 </a:t>
            </a:r>
            <a:r>
              <a:rPr lang="es-ES" dirty="0"/>
              <a:t>crear una propiedad dentro del </a:t>
            </a:r>
            <a:r>
              <a:rPr lang="en-US" i="1" dirty="0" smtClean="0"/>
              <a:t>scope</a:t>
            </a:r>
            <a:r>
              <a:rPr lang="es-ES" dirty="0" smtClean="0"/>
              <a:t> </a:t>
            </a:r>
            <a:r>
              <a:rPr lang="es-ES" dirty="0"/>
              <a:t>y la enlaza </a:t>
            </a:r>
            <a:r>
              <a:rPr lang="es-ES" dirty="0" smtClean="0"/>
              <a:t>(</a:t>
            </a:r>
            <a:r>
              <a:rPr lang="en-US" i="1" dirty="0" smtClean="0"/>
              <a:t>binding</a:t>
            </a:r>
            <a:r>
              <a:rPr lang="es-ES" dirty="0" smtClean="0"/>
              <a:t>) </a:t>
            </a:r>
            <a:r>
              <a:rPr lang="es-ES" dirty="0"/>
              <a:t>con el correspondiente control de formulario de la </a:t>
            </a:r>
            <a:r>
              <a:rPr lang="es-ES" dirty="0" smtClean="0"/>
              <a:t>vista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3446" y="5368176"/>
            <a:ext cx="1444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ng-click</a:t>
            </a:r>
            <a:endParaRPr lang="es-ES" b="1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595074" y="5365933"/>
            <a:ext cx="4276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permite definir el manejador del evento clic de un determinado elemento del DOM</a:t>
            </a:r>
          </a:p>
        </p:txBody>
      </p:sp>
    </p:spTree>
    <p:extLst>
      <p:ext uri="{BB962C8B-B14F-4D97-AF65-F5344CB8AC3E}">
        <p14:creationId xmlns:p14="http://schemas.microsoft.com/office/powerpoint/2010/main" val="3340543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Doble </a:t>
            </a:r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1509867" y="2415930"/>
            <a:ext cx="6750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&lt;form name="formulario"&gt;</a:t>
            </a:r>
          </a:p>
          <a:p>
            <a:pPr lvl="1"/>
            <a:r>
              <a:rPr lang="es-ES" noProof="1" smtClean="0"/>
              <a:t>&lt;label for="fNombre" id="lblNombre"&gt;Indica tu nombre&lt;/label&gt;</a:t>
            </a:r>
          </a:p>
          <a:p>
            <a:pPr lvl="1"/>
            <a:r>
              <a:rPr lang="es-ES" noProof="1" smtClean="0"/>
              <a:t>&lt;input type="text" id="fNombre" name="fNombre"</a:t>
            </a:r>
          </a:p>
          <a:p>
            <a:pPr lvl="1"/>
            <a:r>
              <a:rPr lang="es-ES" noProof="1" smtClean="0"/>
              <a:t>	    </a:t>
            </a:r>
            <a:r>
              <a:rPr lang="es-ES" b="1" noProof="1" smtClean="0"/>
              <a:t>ng-model="nombre"</a:t>
            </a:r>
            <a:r>
              <a:rPr lang="es-ES" noProof="1" smtClean="0"/>
              <a:t>&gt;</a:t>
            </a:r>
          </a:p>
          <a:p>
            <a:r>
              <a:rPr lang="es-ES" noProof="1" smtClean="0"/>
              <a:t>&lt;/form&gt;</a:t>
            </a:r>
          </a:p>
          <a:p>
            <a:r>
              <a:rPr lang="es-ES" noProof="1" smtClean="0"/>
              <a:t>&lt;p&gt;Hola </a:t>
            </a:r>
            <a:r>
              <a:rPr lang="es-ES" b="1" noProof="1" smtClean="0"/>
              <a:t>{{nombre}}. </a:t>
            </a:r>
            <a:r>
              <a:rPr lang="es-ES" noProof="1" smtClean="0"/>
              <a:t>&lt;/p&gt;</a:t>
            </a:r>
            <a:endParaRPr lang="es-ES" noProof="1"/>
          </a:p>
        </p:txBody>
      </p:sp>
      <p:sp>
        <p:nvSpPr>
          <p:cNvPr id="10" name="Rectángulo 9"/>
          <p:cNvSpPr/>
          <p:nvPr/>
        </p:nvSpPr>
        <p:spPr>
          <a:xfrm>
            <a:off x="1587724" y="4694988"/>
            <a:ext cx="20739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binding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información desde el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a la vista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2" name="Conector recto de flecha 11"/>
          <p:cNvCxnSpPr>
            <a:stCxn id="10" idx="0"/>
            <a:endCxn id="13" idx="2"/>
          </p:cNvCxnSpPr>
          <p:nvPr/>
        </p:nvCxnSpPr>
        <p:spPr>
          <a:xfrm flipV="1">
            <a:off x="2624707" y="4170256"/>
            <a:ext cx="348750" cy="52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2357231" y="3829878"/>
            <a:ext cx="1232452" cy="34037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2738092" y="3293093"/>
            <a:ext cx="1953177" cy="34037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4885039" y="4694987"/>
            <a:ext cx="2024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two-way binding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información desde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la vista al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9" name="Conector angular 18"/>
          <p:cNvCxnSpPr>
            <a:stCxn id="17" idx="0"/>
            <a:endCxn id="14" idx="3"/>
          </p:cNvCxnSpPr>
          <p:nvPr/>
        </p:nvCxnSpPr>
        <p:spPr>
          <a:xfrm rot="16200000" flipV="1">
            <a:off x="4678370" y="3476182"/>
            <a:ext cx="1231705" cy="1205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2146852" y="1444487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expresiones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directivas </a:t>
            </a:r>
            <a:r>
              <a:rPr lang="es-ES" noProof="1" smtClean="0"/>
              <a:t>ng-model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59371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Formulario: Doble </a:t>
            </a:r>
            <a:r>
              <a:rPr lang="en-US" dirty="0" smtClean="0"/>
              <a:t>binding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75" y="2444412"/>
            <a:ext cx="4355020" cy="306913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496903" y="2337555"/>
            <a:ext cx="27026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doble </a:t>
            </a:r>
            <a:r>
              <a:rPr lang="en-US" i="1" dirty="0" smtClean="0"/>
              <a:t>binding</a:t>
            </a:r>
            <a:r>
              <a:rPr lang="es-ES" dirty="0" smtClean="0"/>
              <a:t> </a:t>
            </a:r>
            <a:r>
              <a:rPr lang="es-ES" dirty="0"/>
              <a:t>se ve aún más claro si añadimos un sencillo </a:t>
            </a:r>
            <a:r>
              <a:rPr lang="es-ES" dirty="0" smtClean="0"/>
              <a:t>botón, que </a:t>
            </a:r>
            <a:r>
              <a:rPr lang="es-ES" dirty="0"/>
              <a:t>también nos anticipa como </a:t>
            </a:r>
            <a:r>
              <a:rPr lang="es-ES" dirty="0" smtClean="0"/>
              <a:t>se </a:t>
            </a:r>
            <a:r>
              <a:rPr lang="es-ES" dirty="0"/>
              <a:t>gestiona un evento en angularJS con la directiva </a:t>
            </a:r>
            <a:r>
              <a:rPr lang="es-ES" b="1" noProof="1" smtClean="0"/>
              <a:t>ng-click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91175" y="1423718"/>
            <a:ext cx="740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Comprobamos el </a:t>
            </a:r>
            <a:r>
              <a:rPr lang="es-ES" dirty="0"/>
              <a:t>doble </a:t>
            </a:r>
            <a:r>
              <a:rPr lang="en-US" i="1" dirty="0"/>
              <a:t>binding</a:t>
            </a:r>
            <a:r>
              <a:rPr lang="es-ES" dirty="0" smtClean="0"/>
              <a:t> en un sencillo formulario que en la parte inferior reproduce el input en el momento en que se escribe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5496903" y="4636386"/>
            <a:ext cx="270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Podemos reproducir el ejemplo sin AngularJS para comprobar la cantidad de código que se hace innecesario al usar el </a:t>
            </a:r>
            <a:r>
              <a:rPr lang="en-US" i="1" dirty="0" smtClean="0"/>
              <a:t>framework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7801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Expresiones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995552" y="1258741"/>
            <a:ext cx="6698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dirty="0"/>
              <a:t>AngularJS las expresiones se evalúan respecto al </a:t>
            </a:r>
            <a:r>
              <a:rPr lang="en-US" b="1" i="1" dirty="0" smtClean="0"/>
              <a:t>scope</a:t>
            </a:r>
            <a:r>
              <a:rPr lang="es-ES" dirty="0" smtClean="0"/>
              <a:t> </a:t>
            </a:r>
            <a:r>
              <a:rPr lang="es-ES" dirty="0"/>
              <a:t>en lugar de respecto al objeto global </a:t>
            </a:r>
            <a:r>
              <a:rPr lang="en-US" i="1" dirty="0" smtClean="0"/>
              <a:t>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Lógica limitada: no </a:t>
            </a:r>
            <a:r>
              <a:rPr lang="es-ES" dirty="0"/>
              <a:t>se pueden incluir en ellas </a:t>
            </a:r>
            <a:r>
              <a:rPr lang="es-ES" dirty="0" smtClean="0"/>
              <a:t>condicionales (excepto el operador ternario), </a:t>
            </a:r>
            <a:r>
              <a:rPr lang="es-ES" dirty="0"/>
              <a:t>bucles o excepciones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</a:t>
            </a:r>
            <a:r>
              <a:rPr lang="es-ES" dirty="0"/>
              <a:t>les puede dar formato mediante filtros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440117" y="3525678"/>
            <a:ext cx="231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Operaciones aritméticas básicas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633681" y="3664177"/>
            <a:ext cx="1259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{{Dato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+ 4}}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440117" y="4229312"/>
            <a:ext cx="2792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Empleo de los métodos de los objetos envolventes de JS  (e.g.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String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633681" y="4305060"/>
            <a:ext cx="408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{{"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Beginning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AngularJS".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toUpperCase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()}}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4633681" y="4715070"/>
            <a:ext cx="27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{{"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ABCDEFG".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indexOf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('D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')}}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440117" y="5327861"/>
            <a:ext cx="26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Uso del operador ternario 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4633681" y="5327861"/>
            <a:ext cx="290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{{Dato == 1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? "Red" : "Blue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"}}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440117" y="3065590"/>
            <a:ext cx="22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Referencias a modelos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633681" y="3098052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{{Dato}}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030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Ejemplos de expresiones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45" y="1467100"/>
            <a:ext cx="5838879" cy="48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Frameworks</a:t>
            </a:r>
            <a:r>
              <a:rPr lang="es-ES" dirty="0" smtClean="0"/>
              <a:t>: comparativa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072055" y="1336844"/>
            <a:ext cx="3231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facilitan el desarrollo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automatizan procesos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aumentan la eficacia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mejoran el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producto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168" y="2870716"/>
            <a:ext cx="7841182" cy="282434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33184" y="1336844"/>
            <a:ext cx="2460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 elección de uno de ellos depende de los objetivos de cada proyecto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39294" y="5510398"/>
            <a:ext cx="218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http://todomvc.com</a:t>
            </a:r>
            <a:r>
              <a:rPr lang="es-ES" dirty="0" smtClean="0">
                <a:hlinkClick r:id="rId3"/>
              </a:rPr>
              <a:t>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231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Iteraciones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351984" y="3673637"/>
            <a:ext cx="7084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tag_html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ng-repeat="elemento in aElementos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| filtros |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ordenación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"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&gt;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 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{{elemento}}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…</a:t>
            </a:r>
            <a:endParaRPr lang="bin-NG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&lt;/tag_html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&gt;</a:t>
            </a:r>
            <a:endParaRPr lang="bin-NG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047104" y="145839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Directiva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que genera el recorrido a una colección (un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array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o un objeto del modelo) 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indicándole la variable donde se almacenará el elemento actual de cada iteración.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42696" y="1458397"/>
            <a:ext cx="108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ngRepeat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42141" y="4966299"/>
            <a:ext cx="516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Obsérvese su similitud con el bucle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for … in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JS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09171" y="2971576"/>
            <a:ext cx="293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/>
              <a:t>ng-init ="aElementos = [……]"</a:t>
            </a:r>
            <a:endParaRPr lang="en-US" noProof="1"/>
          </a:p>
        </p:txBody>
      </p:sp>
      <p:sp>
        <p:nvSpPr>
          <p:cNvPr id="9" name="CuadroTexto 8"/>
          <p:cNvSpPr txBox="1"/>
          <p:nvPr/>
        </p:nvSpPr>
        <p:spPr>
          <a:xfrm>
            <a:off x="4784354" y="2971576"/>
            <a:ext cx="283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Existe un </a:t>
            </a:r>
            <a:r>
              <a:rPr lang="en-US" i="1" dirty="0" smtClean="0"/>
              <a:t>array</a:t>
            </a:r>
            <a:r>
              <a:rPr lang="es-ES" dirty="0" smtClean="0"/>
              <a:t> en el modelo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245542" y="5641911"/>
            <a:ext cx="581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Más adelante veremos las opciones de filtrado y ordenación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4845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Scope</a:t>
            </a:r>
            <a:r>
              <a:rPr lang="es-ES" dirty="0" smtClean="0"/>
              <a:t> de las iteraciones</a:t>
            </a:r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1082231" y="1486624"/>
            <a:ext cx="376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Técnicamente, el código HTML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iterado</a:t>
            </a:r>
          </a:p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tendrá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un ámbito (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local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082231" y="4354264"/>
            <a:ext cx="4390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 más importante es o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$index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que devuelve en cada momento el índice en el recorrido del elemento actual sobre el que se está iterando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480171" y="2393614"/>
            <a:ext cx="6448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en él se pueden definir propiedades específicas de este ámbito, que se inicializan mediante la directiva 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ngInit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además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existen una serie de propiedades ya predefinidas que toman valor dinámicamente conforme se realizan las sucesivas iteraciones</a:t>
            </a:r>
            <a:endParaRPr lang="es-ES" dirty="0"/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43343"/>
              </p:ext>
            </p:extLst>
          </p:nvPr>
        </p:nvGraphicFramePr>
        <p:xfrm>
          <a:off x="6562333" y="4354264"/>
          <a:ext cx="983861" cy="1625600"/>
        </p:xfrm>
        <a:graphic>
          <a:graphicData uri="http://schemas.openxmlformats.org/drawingml/2006/table">
            <a:tbl>
              <a:tblPr/>
              <a:tblGrid>
                <a:gridCol w="983861"/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$first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$middle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$last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$even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$odd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2834172" y="5610532"/>
            <a:ext cx="344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Las otras variables de este tipo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597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Scope</a:t>
            </a:r>
            <a:r>
              <a:rPr lang="es-ES" dirty="0" smtClean="0"/>
              <a:t> de las iteraciones</a:t>
            </a:r>
            <a:endParaRPr lang="en-U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32051"/>
              </p:ext>
            </p:extLst>
          </p:nvPr>
        </p:nvGraphicFramePr>
        <p:xfrm>
          <a:off x="1127268" y="2829139"/>
          <a:ext cx="7309255" cy="2773680"/>
        </p:xfrm>
        <a:graphic>
          <a:graphicData uri="http://schemas.openxmlformats.org/drawingml/2006/table">
            <a:tbl>
              <a:tblPr/>
              <a:tblGrid>
                <a:gridCol w="983861"/>
                <a:gridCol w="1152939"/>
                <a:gridCol w="5172455"/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Calibri" panose="020F0502020204030204" pitchFamily="34" charset="0"/>
                        </a:rPr>
                        <a:t>$</a:t>
                      </a:r>
                      <a:r>
                        <a:rPr lang="es-ES" sz="1800" dirty="0" err="1"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Number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Iterator offset of the repeated element (0..length-1)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</a:rPr>
                        <a:t>$first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Boolean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True, if the repeated element is first in the iterator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</a:rPr>
                        <a:t>$middle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Boolean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True, if the repeated element is between first and last in the iterator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</a:rPr>
                        <a:t>$last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Boolean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True, if the repeated element is last in the iterator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</a:rPr>
                        <a:t>$even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Boolean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True, if the iterator position $index is even</a:t>
                      </a:r>
                      <a:b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(otherwise, false)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Calibri" panose="020F0502020204030204" pitchFamily="34" charset="0"/>
                        </a:rPr>
                        <a:t>$</a:t>
                      </a:r>
                      <a:r>
                        <a:rPr lang="es-ES" sz="1800" dirty="0" err="1">
                          <a:effectLst/>
                          <a:latin typeface="Calibri" panose="020F0502020204030204" pitchFamily="34" charset="0"/>
                        </a:rPr>
                        <a:t>odd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Boolean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 True, if the iterator position $index is odd</a:t>
                      </a:r>
                      <a:b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noProof="0" dirty="0" smtClean="0">
                          <a:effectLst/>
                          <a:latin typeface="Calibri" panose="020F0502020204030204" pitchFamily="34" charset="0"/>
                        </a:rPr>
                        <a:t>(otherwise, false)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1114821" y="1593055"/>
            <a:ext cx="6081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El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conjunto de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las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variables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que almacena automáticamente el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de una iteración es el siguiente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1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Pensamientos: ejemplo de iteraciones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75" y="2475968"/>
            <a:ext cx="5236886" cy="396148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66587" y="1416469"/>
            <a:ext cx="601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Conforme añadimos ideas, creamos un </a:t>
            </a:r>
            <a:r>
              <a:rPr lang="en-US" i="1" dirty="0" smtClean="0"/>
              <a:t>array</a:t>
            </a:r>
            <a:r>
              <a:rPr lang="es-ES" dirty="0" smtClean="0"/>
              <a:t> que mostramos, iterando sobre el, en la parte interior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166587" y="2475968"/>
            <a:ext cx="1778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Junto con la iteración, vemos de nuevo como funciona el doble </a:t>
            </a:r>
            <a:r>
              <a:rPr lang="en-US" i="1" dirty="0" smtClean="0"/>
              <a:t>binding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019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Desarrollo imperativo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358606" y="2690335"/>
            <a:ext cx="2394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El elemento central del desarrollo imperativo es el </a:t>
            </a:r>
            <a:r>
              <a:rPr lang="en-US" b="1" i="1" dirty="0" smtClean="0"/>
              <a:t>controller</a:t>
            </a:r>
            <a:r>
              <a:rPr lang="es-ES" dirty="0" smtClean="0"/>
              <a:t>: 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033665" y="1539813"/>
            <a:ext cx="7402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forma de definir las funcionalidades mediante lenguajes de programación "tradicionales", en este caso JS, es lo que se denomina  desarrollo imperativo o por procedimientos.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573159" y="4873386"/>
            <a:ext cx="6965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En Angular JS esto nunca se hace: se utilizan </a:t>
            </a:r>
            <a:r>
              <a:rPr lang="es-ES" b="1" dirty="0" smtClean="0"/>
              <a:t>módulos</a:t>
            </a:r>
            <a:r>
              <a:rPr lang="es-ES" dirty="0" smtClean="0"/>
              <a:t> para organizar todo el código JS </a:t>
            </a:r>
            <a:endParaRPr lang="es-ES" dirty="0"/>
          </a:p>
          <a:p>
            <a:r>
              <a:rPr lang="es-ES" dirty="0" smtClean="0"/>
              <a:t>Por tanto empezamos por introducir el concepto de módulo para luego crear el </a:t>
            </a:r>
            <a:r>
              <a:rPr lang="en-US" i="1" dirty="0" smtClean="0"/>
              <a:t>controller</a:t>
            </a:r>
            <a:r>
              <a:rPr lang="es-ES" dirty="0" smtClean="0"/>
              <a:t> en uno de ellos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647508" y="2690335"/>
            <a:ext cx="3568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una función (objeto) JS cuyo nombre corresponde al que hemos definido en la directiva </a:t>
            </a:r>
            <a:r>
              <a:rPr lang="ibb-NG" i="1" noProof="1" smtClean="0"/>
              <a:t>ngController</a:t>
            </a:r>
            <a:endParaRPr lang="ibb-NG" i="1" noProof="1"/>
          </a:p>
        </p:txBody>
      </p:sp>
      <p:cxnSp>
        <p:nvCxnSpPr>
          <p:cNvPr id="9" name="Conector recto de flecha 8"/>
          <p:cNvCxnSpPr>
            <a:stCxn id="2" idx="3"/>
            <a:endCxn id="6" idx="1"/>
          </p:cNvCxnSpPr>
          <p:nvPr/>
        </p:nvCxnSpPr>
        <p:spPr>
          <a:xfrm>
            <a:off x="3753143" y="3152000"/>
            <a:ext cx="894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573159" y="4184528"/>
            <a:ext cx="6470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teoría, esta función podría crearse directamente en un bloque &lt;script&gt; en el propio fichero HTML </a:t>
            </a:r>
          </a:p>
        </p:txBody>
      </p:sp>
    </p:spTree>
    <p:extLst>
      <p:ext uri="{BB962C8B-B14F-4D97-AF65-F5344CB8AC3E}">
        <p14:creationId xmlns:p14="http://schemas.microsoft.com/office/powerpoint/2010/main" val="384719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Módulos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313604" y="1568657"/>
            <a:ext cx="6641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contenedor donde se sitúa el código de los controladores, directivas, etc., de forma que queda aislado, evitando colisiones con nombres repetidos en otras partes del código: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714377" y="4421479"/>
            <a:ext cx="424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Posteriormente ha sido reinterpretada en entornos como </a:t>
            </a:r>
            <a:r>
              <a:rPr lang="en-US" dirty="0" smtClean="0"/>
              <a:t>Node.js</a:t>
            </a:r>
            <a:r>
              <a:rPr lang="es-ES" dirty="0" smtClean="0"/>
              <a:t> o AngularJS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313603" y="3890541"/>
            <a:ext cx="7093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JS, la implementación inicial de módulos fue definida en </a:t>
            </a:r>
            <a:r>
              <a:rPr lang="en-US" b="1" noProof="1" smtClean="0"/>
              <a:t>CommonJS</a:t>
            </a:r>
            <a:endParaRPr lang="en-US" b="1" noProof="1"/>
          </a:p>
        </p:txBody>
      </p:sp>
      <p:sp>
        <p:nvSpPr>
          <p:cNvPr id="6" name="Rectángulo 5"/>
          <p:cNvSpPr/>
          <p:nvPr/>
        </p:nvSpPr>
        <p:spPr>
          <a:xfrm>
            <a:off x="2886100" y="26475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aportan un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espacio de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nombres</a:t>
            </a:r>
            <a:endParaRPr lang="es-E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permiten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que el código sea más reutilizable.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876567" y="5379226"/>
            <a:ext cx="5752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Utilizamos el método </a:t>
            </a:r>
            <a:r>
              <a:rPr lang="es-ES" b="1" dirty="0" smtClean="0"/>
              <a:t>module()</a:t>
            </a:r>
            <a:r>
              <a:rPr lang="es-ES" dirty="0" smtClean="0"/>
              <a:t> </a:t>
            </a:r>
            <a:r>
              <a:rPr lang="es-ES" dirty="0"/>
              <a:t>del objeto global </a:t>
            </a:r>
            <a:r>
              <a:rPr lang="es-ES" dirty="0" smtClean="0"/>
              <a:t>angular, creado al cargar AngularJS mediante la directiva </a:t>
            </a:r>
            <a:r>
              <a:rPr lang="en-US" b="1" noProof="1" smtClean="0"/>
              <a:t>ngApp</a:t>
            </a:r>
            <a:endParaRPr lang="en-US" b="1" noProof="1"/>
          </a:p>
        </p:txBody>
      </p:sp>
    </p:spTree>
    <p:extLst>
      <p:ext uri="{BB962C8B-B14F-4D97-AF65-F5344CB8AC3E}">
        <p14:creationId xmlns:p14="http://schemas.microsoft.com/office/powerpoint/2010/main" val="3507552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Módulos: creación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>
            <a:off x="628650" y="1348409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El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método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del objeto global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angular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creado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al cargar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AngularJS),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 instanciar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objeto correspondiente el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módulo.</a:t>
            </a:r>
            <a:endParaRPr lang="es-E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286000" y="2271739"/>
            <a:ext cx="4552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var oModulo = </a:t>
            </a:r>
            <a:r>
              <a:rPr lang="es-ES" b="1" noProof="1" smtClean="0"/>
              <a:t>angular.module</a:t>
            </a:r>
            <a:r>
              <a:rPr lang="es-ES" noProof="1" smtClean="0"/>
              <a:t>('miAplicacion',</a:t>
            </a:r>
            <a:br>
              <a:rPr lang="es-ES" noProof="1" smtClean="0"/>
            </a:br>
            <a:r>
              <a:rPr lang="es-ES" noProof="1" smtClean="0"/>
              <a:t>		 [ ... ], function(...){ ... })</a:t>
            </a:r>
            <a:endParaRPr lang="es-ES" noProof="1"/>
          </a:p>
        </p:txBody>
      </p:sp>
      <p:sp>
        <p:nvSpPr>
          <p:cNvPr id="14" name="Rectángulo 13"/>
          <p:cNvSpPr/>
          <p:nvPr/>
        </p:nvSpPr>
        <p:spPr>
          <a:xfrm>
            <a:off x="897006" y="3000418"/>
            <a:ext cx="6168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3 argumentos:</a:t>
            </a:r>
          </a:p>
          <a:p>
            <a:pPr marL="971550" indent="-285750" fontAlgn="ctr"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nombre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la aplicación</a:t>
            </a:r>
          </a:p>
          <a:p>
            <a:pPr marL="971550" indent="-285750" fontAlgn="ctr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inyección de dependencias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]</a:t>
            </a:r>
          </a:p>
          <a:p>
            <a:pPr marL="971550" indent="-285750" fontAlgn="ctr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función anónima opcional que configura el módulo)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9465" y="4560094"/>
            <a:ext cx="6271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En lugar de </a:t>
            </a:r>
            <a:r>
              <a:rPr lang="es-ES" dirty="0"/>
              <a:t>"</a:t>
            </a:r>
            <a:r>
              <a:rPr lang="es-ES" dirty="0" smtClean="0"/>
              <a:t>cachearlo" </a:t>
            </a:r>
            <a:r>
              <a:rPr lang="es-ES" dirty="0"/>
              <a:t>como una </a:t>
            </a:r>
            <a:r>
              <a:rPr lang="es-ES" dirty="0" smtClean="0"/>
              <a:t>variable, el </a:t>
            </a:r>
            <a:r>
              <a:rPr lang="es-ES" dirty="0"/>
              <a:t>acceso posterior al módulo  se </a:t>
            </a:r>
            <a:r>
              <a:rPr lang="es-ES" dirty="0" smtClean="0"/>
              <a:t>puede realizar </a:t>
            </a:r>
            <a:r>
              <a:rPr lang="es-ES" dirty="0"/>
              <a:t>con el mismo método que lo crea pasándole como único argumento el nombre del módulo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693528" y="5658105"/>
            <a:ext cx="330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angular.module</a:t>
            </a:r>
            <a:r>
              <a:rPr lang="es-ES" dirty="0"/>
              <a:t>('</a:t>
            </a:r>
            <a:r>
              <a:rPr lang="es-ES" dirty="0" err="1"/>
              <a:t>miAplicacion</a:t>
            </a:r>
            <a:r>
              <a:rPr lang="es-ES" dirty="0" smtClean="0"/>
              <a:t>')….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585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Objeto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6268279" y="2811324"/>
            <a:ext cx="15654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• </a:t>
            </a:r>
            <a:r>
              <a:rPr lang="es-ES" dirty="0" err="1"/>
              <a:t>config</a:t>
            </a:r>
            <a:endParaRPr lang="es-ES" dirty="0"/>
          </a:p>
          <a:p>
            <a:r>
              <a:rPr lang="es-ES" dirty="0" smtClean="0"/>
              <a:t>• </a:t>
            </a:r>
            <a:r>
              <a:rPr lang="es-ES" dirty="0"/>
              <a:t>run,</a:t>
            </a:r>
          </a:p>
          <a:p>
            <a:r>
              <a:rPr lang="es-ES" dirty="0" smtClean="0"/>
              <a:t>• </a:t>
            </a:r>
            <a:r>
              <a:rPr lang="es-ES" dirty="0" err="1"/>
              <a:t>provider</a:t>
            </a:r>
            <a:endParaRPr lang="es-ES" dirty="0"/>
          </a:p>
          <a:p>
            <a:r>
              <a:rPr lang="es-ES" dirty="0" smtClean="0"/>
              <a:t>• </a:t>
            </a:r>
            <a:r>
              <a:rPr lang="es-ES" dirty="0" err="1"/>
              <a:t>service</a:t>
            </a:r>
            <a:endParaRPr lang="es-ES" dirty="0"/>
          </a:p>
          <a:p>
            <a:r>
              <a:rPr lang="es-ES" dirty="0" smtClean="0"/>
              <a:t>• </a:t>
            </a:r>
            <a:r>
              <a:rPr lang="es-ES" dirty="0" err="1"/>
              <a:t>factory</a:t>
            </a:r>
            <a:endParaRPr lang="es-ES" dirty="0"/>
          </a:p>
          <a:p>
            <a:r>
              <a:rPr lang="es-ES" dirty="0" smtClean="0"/>
              <a:t>• </a:t>
            </a:r>
            <a:r>
              <a:rPr lang="es-ES" dirty="0" err="1"/>
              <a:t>directive</a:t>
            </a:r>
            <a:endParaRPr lang="es-ES" dirty="0"/>
          </a:p>
          <a:p>
            <a:r>
              <a:rPr lang="es-ES" dirty="0" smtClean="0"/>
              <a:t>• </a:t>
            </a:r>
            <a:r>
              <a:rPr lang="es-ES" dirty="0" err="1"/>
              <a:t>controller</a:t>
            </a:r>
            <a:endParaRPr lang="es-ES" dirty="0"/>
          </a:p>
          <a:p>
            <a:r>
              <a:rPr lang="es-ES" dirty="0" smtClean="0"/>
              <a:t>•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155335" y="3637767"/>
            <a:ext cx="3317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objeto </a:t>
            </a:r>
            <a:r>
              <a:rPr lang="es-ES" dirty="0" smtClean="0"/>
              <a:t>module tiene </a:t>
            </a:r>
            <a:r>
              <a:rPr lang="es-ES" dirty="0"/>
              <a:t>una serie de métodos que permiten controlar la lógica dela aplicación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270534" y="2349659"/>
            <a:ext cx="4096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Como se ve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método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utiliza un patrón factoría (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factory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), y nos devuelve una instancia de la "clase" module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716157" y="1436312"/>
            <a:ext cx="4552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var oModulo = </a:t>
            </a:r>
            <a:r>
              <a:rPr lang="es-ES" b="1" noProof="1" smtClean="0"/>
              <a:t>angular.module</a:t>
            </a:r>
            <a:r>
              <a:rPr lang="es-ES" noProof="1" smtClean="0"/>
              <a:t>('miAplicacion',</a:t>
            </a:r>
            <a:br>
              <a:rPr lang="es-ES" noProof="1" smtClean="0"/>
            </a:br>
            <a:r>
              <a:rPr lang="es-ES" noProof="1" smtClean="0"/>
              <a:t>		 [ ... ], function(...){ ... })</a:t>
            </a:r>
            <a:endParaRPr lang="es-ES" noProof="1"/>
          </a:p>
        </p:txBody>
      </p:sp>
      <p:sp>
        <p:nvSpPr>
          <p:cNvPr id="5" name="CuadroTexto 4"/>
          <p:cNvSpPr txBox="1"/>
          <p:nvPr/>
        </p:nvSpPr>
        <p:spPr>
          <a:xfrm>
            <a:off x="2155335" y="4925875"/>
            <a:ext cx="356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Estos métodos devuelven al propio objeto que los invoca, con lo que pueden encadenarse sucesivamente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2838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Representación de </a:t>
            </a:r>
            <a:r>
              <a:rPr lang="en-US" dirty="0" smtClean="0"/>
              <a:t>module</a:t>
            </a:r>
            <a:endParaRPr lang="en-US" dirty="0"/>
          </a:p>
        </p:txBody>
      </p:sp>
      <p:pic>
        <p:nvPicPr>
          <p:cNvPr id="2050" name="Picture 2" descr="https://s3.amazonaws.com/media-p.slid.es/uploads/logongas/images/120799/ClassDiagram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8" y="1501254"/>
            <a:ext cx="795003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45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Módulos al iniciar la aplicación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2126974" y="2085547"/>
            <a:ext cx="322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&lt;HTML ng-app="miAplicacion"&gt;</a:t>
            </a:r>
            <a:endParaRPr lang="es-ES" noProof="1"/>
          </a:p>
        </p:txBody>
      </p:sp>
      <p:sp>
        <p:nvSpPr>
          <p:cNvPr id="10" name="Rectángulo 9"/>
          <p:cNvSpPr/>
          <p:nvPr/>
        </p:nvSpPr>
        <p:spPr>
          <a:xfrm>
            <a:off x="958277" y="1404383"/>
            <a:ext cx="677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La directiva </a:t>
            </a:r>
            <a:r>
              <a:rPr lang="en-US" b="1" noProof="1" smtClean="0"/>
              <a:t>ng-app</a:t>
            </a:r>
            <a:r>
              <a:rPr lang="es-ES" dirty="0" smtClean="0"/>
              <a:t>, que inicia la aplicación Angular, permite </a:t>
            </a:r>
            <a:r>
              <a:rPr lang="es-ES" dirty="0"/>
              <a:t>indicar el nombre del módulo que se ejecutará en </a:t>
            </a:r>
            <a:r>
              <a:rPr lang="es-ES" dirty="0" smtClean="0"/>
              <a:t>primer lugar.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28650" y="2686878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 fontAlgn="ctr">
              <a:buFont typeface="+mj-lt"/>
              <a:buAutoNum type="arabicPeriod" startAt="2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código JS de la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aplicación, el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método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del objeto global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angular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 instanciar módulo.</a:t>
            </a:r>
            <a:endParaRPr lang="es-E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440812" y="3734663"/>
            <a:ext cx="3380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 angular.module('miAplicacion',</a:t>
            </a:r>
            <a:br>
              <a:rPr lang="es-ES" noProof="1" smtClean="0"/>
            </a:br>
            <a:r>
              <a:rPr lang="es-ES" noProof="1" smtClean="0"/>
              <a:t>	 [ ... ], function(...){ ... })</a:t>
            </a:r>
          </a:p>
          <a:p>
            <a:r>
              <a:rPr lang="es-ES" noProof="1"/>
              <a:t>	</a:t>
            </a:r>
            <a:r>
              <a:rPr lang="es-ES" noProof="1" smtClean="0"/>
              <a:t>.</a:t>
            </a:r>
            <a:r>
              <a:rPr lang="bin-NG" dirty="0" smtClean="0"/>
              <a:t>co</a:t>
            </a:r>
            <a:r>
              <a:rPr lang="es-ES" dirty="0" err="1" smtClean="0"/>
              <a:t>fig</a:t>
            </a:r>
            <a:r>
              <a:rPr lang="bin-NG" dirty="0" smtClean="0"/>
              <a:t>( </a:t>
            </a:r>
            <a:r>
              <a:rPr lang="bin-NG" dirty="0"/>
              <a:t>... </a:t>
            </a:r>
            <a:r>
              <a:rPr lang="bin-NG" dirty="0" smtClean="0"/>
              <a:t>)</a:t>
            </a:r>
            <a:endParaRPr lang="bin-NG" dirty="0"/>
          </a:p>
        </p:txBody>
      </p:sp>
      <p:sp>
        <p:nvSpPr>
          <p:cNvPr id="2" name="Rectángulo 1"/>
          <p:cNvSpPr/>
          <p:nvPr/>
        </p:nvSpPr>
        <p:spPr>
          <a:xfrm>
            <a:off x="5335004" y="3429000"/>
            <a:ext cx="2726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sintaxis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denominada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estilo "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Fluent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"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concatena tras la instanciación los métodos invocados del objeto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440812" y="5016785"/>
            <a:ext cx="556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Las posteriores referencias al módulo pueden hacerle invocando el método module con un único parámetro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526158" y="5844158"/>
            <a:ext cx="459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angular.module</a:t>
            </a:r>
            <a:r>
              <a:rPr lang="es-ES" dirty="0"/>
              <a:t>(</a:t>
            </a:r>
            <a:r>
              <a:rPr lang="es-ES" dirty="0" smtClean="0"/>
              <a:t>'</a:t>
            </a:r>
            <a:r>
              <a:rPr lang="es-ES" dirty="0" err="1" smtClean="0"/>
              <a:t>miAplicacion</a:t>
            </a:r>
            <a:r>
              <a:rPr lang="es-ES" dirty="0" smtClean="0"/>
              <a:t>).</a:t>
            </a:r>
            <a:r>
              <a:rPr lang="bin-NG" dirty="0" smtClean="0"/>
              <a:t>controller</a:t>
            </a:r>
            <a:r>
              <a:rPr lang="bin-NG" dirty="0"/>
              <a:t>( ... </a:t>
            </a:r>
            <a:r>
              <a:rPr lang="bin-NG" dirty="0" smtClean="0"/>
              <a:t>)</a:t>
            </a:r>
            <a:endParaRPr lang="bin-NG" dirty="0"/>
          </a:p>
        </p:txBody>
      </p:sp>
    </p:spTree>
    <p:extLst>
      <p:ext uri="{BB962C8B-B14F-4D97-AF65-F5344CB8AC3E}">
        <p14:creationId xmlns:p14="http://schemas.microsoft.com/office/powerpoint/2010/main" val="364595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3233" y="365128"/>
            <a:ext cx="7028195" cy="638174"/>
          </a:xfrm>
        </p:spPr>
        <p:txBody>
          <a:bodyPr/>
          <a:lstStyle/>
          <a:p>
            <a:pPr algn="ctr"/>
            <a:r>
              <a:rPr lang="es-ES" dirty="0" smtClean="0"/>
              <a:t>Sitio Web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6" y="1391635"/>
            <a:ext cx="7643597" cy="456794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845003" y="5774912"/>
            <a:ext cx="227094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https://angularjs.org</a:t>
            </a:r>
            <a:r>
              <a:rPr lang="es-ES" dirty="0" smtClean="0">
                <a:hlinkClick r:id="rId4"/>
              </a:rPr>
              <a:t>/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6" y="365128"/>
            <a:ext cx="664788" cy="6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Controlador</a:t>
            </a:r>
            <a:r>
              <a:rPr lang="en-US" dirty="0" smtClean="0"/>
              <a:t> (controller)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204152" y="2279585"/>
            <a:ext cx="6486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puede </a:t>
            </a:r>
            <a:r>
              <a:rPr lang="es-ES" dirty="0"/>
              <a:t>ser agregado al DOM mediante la directiva </a:t>
            </a:r>
            <a:r>
              <a:rPr lang="es-ES" i="1" noProof="1" smtClean="0"/>
              <a:t>ngController</a:t>
            </a:r>
            <a:r>
              <a:rPr lang="es-ES" dirty="0" smtClean="0"/>
              <a:t> </a:t>
            </a:r>
            <a:r>
              <a:rPr lang="es-ES" dirty="0"/>
              <a:t>(anti patrón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61527" y="1396610"/>
            <a:ext cx="688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Es la parte que implementa la lógica de la presentación, de acuerdo con la forma en que angular interpreta el patrón MVC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04152" y="2925916"/>
            <a:ext cx="6031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 ser definido independientemente,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como </a:t>
            </a:r>
            <a:r>
              <a:rPr lang="es-ES" dirty="0"/>
              <a:t>parte del objeto module de la aplicación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698798" y="3736386"/>
            <a:ext cx="5775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angular.module</a:t>
            </a:r>
            <a:r>
              <a:rPr lang="es-ES" dirty="0" smtClean="0"/>
              <a:t>("</a:t>
            </a:r>
            <a:r>
              <a:rPr lang="es-ES" dirty="0" err="1" smtClean="0"/>
              <a:t>miApp</a:t>
            </a:r>
            <a:r>
              <a:rPr lang="es-ES" dirty="0" smtClean="0"/>
              <a:t>", </a:t>
            </a:r>
            <a:r>
              <a:rPr lang="es-ES" dirty="0"/>
              <a:t>[]);</a:t>
            </a:r>
          </a:p>
          <a:p>
            <a:r>
              <a:rPr lang="es-ES" dirty="0"/>
              <a:t> </a:t>
            </a:r>
            <a:r>
              <a:rPr lang="es-ES" dirty="0" err="1"/>
              <a:t>angular.module</a:t>
            </a:r>
            <a:r>
              <a:rPr lang="es-ES" dirty="0"/>
              <a:t>("</a:t>
            </a:r>
            <a:r>
              <a:rPr lang="es-ES" dirty="0" err="1"/>
              <a:t>miApp</a:t>
            </a:r>
            <a:r>
              <a:rPr lang="es-ES" dirty="0" smtClean="0"/>
              <a:t>").</a:t>
            </a:r>
            <a:r>
              <a:rPr lang="es-ES" dirty="0" err="1"/>
              <a:t>controller</a:t>
            </a:r>
            <a:r>
              <a:rPr lang="es-ES" dirty="0"/>
              <a:t>(</a:t>
            </a:r>
            <a:r>
              <a:rPr lang="es-ES" dirty="0" smtClean="0"/>
              <a:t>'</a:t>
            </a:r>
            <a:r>
              <a:rPr lang="es-ES" dirty="0" err="1" smtClean="0"/>
              <a:t>MainControler</a:t>
            </a:r>
            <a:r>
              <a:rPr lang="es-ES" dirty="0" smtClean="0"/>
              <a:t>', [])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204152" y="4709348"/>
            <a:ext cx="6031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 este caso, la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directiva </a:t>
            </a:r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ng-controller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b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vincula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controlador a una determinada vista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698798" y="5682310"/>
            <a:ext cx="5760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ng</a:t>
            </a:r>
            <a:r>
              <a:rPr lang="es-ES" dirty="0"/>
              <a:t>-app</a:t>
            </a:r>
            <a:r>
              <a:rPr lang="es-ES" dirty="0" smtClean="0"/>
              <a:t>="</a:t>
            </a:r>
            <a:r>
              <a:rPr lang="es-ES" dirty="0" err="1" smtClean="0"/>
              <a:t>miApp</a:t>
            </a:r>
            <a:r>
              <a:rPr lang="es-ES" dirty="0" smtClean="0"/>
              <a:t>" </a:t>
            </a:r>
            <a:r>
              <a:rPr lang="es-ES" dirty="0" err="1"/>
              <a:t>ng-controller</a:t>
            </a:r>
            <a:r>
              <a:rPr lang="es-ES" dirty="0" smtClean="0"/>
              <a:t>="</a:t>
            </a:r>
            <a:r>
              <a:rPr lang="es-ES" dirty="0"/>
              <a:t> '</a:t>
            </a:r>
            <a:r>
              <a:rPr lang="es-ES" dirty="0" err="1"/>
              <a:t>MainControler</a:t>
            </a:r>
            <a:r>
              <a:rPr lang="es-ES" dirty="0"/>
              <a:t> </a:t>
            </a:r>
            <a:r>
              <a:rPr lang="es-ES" dirty="0" smtClean="0"/>
              <a:t>"&gt;</a:t>
            </a:r>
            <a:endParaRPr lang="es-ES" dirty="0"/>
          </a:p>
        </p:txBody>
      </p:sp>
      <p:cxnSp>
        <p:nvCxnSpPr>
          <p:cNvPr id="11" name="Conector angular 10"/>
          <p:cNvCxnSpPr>
            <a:stCxn id="5" idx="3"/>
            <a:endCxn id="8" idx="3"/>
          </p:cNvCxnSpPr>
          <p:nvPr/>
        </p:nvCxnSpPr>
        <p:spPr>
          <a:xfrm>
            <a:off x="7235687" y="3249082"/>
            <a:ext cx="12700" cy="1783432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7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Controlador</a:t>
            </a:r>
            <a:r>
              <a:rPr lang="en-US" dirty="0" smtClean="0"/>
              <a:t> y vista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2209582" y="5340786"/>
            <a:ext cx="5277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El </a:t>
            </a:r>
            <a:r>
              <a:rPr lang="es-ES" b="1" dirty="0" smtClean="0"/>
              <a:t>controlador</a:t>
            </a:r>
            <a:r>
              <a:rPr lang="es-ES" dirty="0" smtClean="0"/>
              <a:t> es una </a:t>
            </a:r>
            <a:r>
              <a:rPr lang="es-ES" b="1" u="sng" dirty="0" smtClean="0"/>
              <a:t>función constructora</a:t>
            </a:r>
            <a:r>
              <a:rPr lang="es-ES" dirty="0" smtClean="0"/>
              <a:t>, cuyo nombre y contenido se definen en el método </a:t>
            </a:r>
            <a:r>
              <a:rPr lang="en-US" i="1" dirty="0" smtClean="0"/>
              <a:t>controller</a:t>
            </a:r>
            <a:r>
              <a:rPr lang="es-ES" dirty="0" smtClean="0"/>
              <a:t>(), que recibe el </a:t>
            </a:r>
            <a:r>
              <a:rPr lang="en-US" i="1" dirty="0" smtClean="0"/>
              <a:t>scope</a:t>
            </a:r>
            <a:r>
              <a:rPr lang="es-ES" dirty="0" smtClean="0"/>
              <a:t> como parámetro.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232890" y="3825717"/>
            <a:ext cx="5775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 angular.module("miApp", []);</a:t>
            </a:r>
          </a:p>
          <a:p>
            <a:r>
              <a:rPr lang="es-ES" noProof="1" smtClean="0"/>
              <a:t> angular.module("miApp").controller('MainControler',</a:t>
            </a:r>
            <a:br>
              <a:rPr lang="es-ES" noProof="1" smtClean="0"/>
            </a:br>
            <a:r>
              <a:rPr lang="es-ES" noProof="1" smtClean="0"/>
              <a:t>	function ([$scope) {</a:t>
            </a:r>
          </a:p>
          <a:p>
            <a:r>
              <a:rPr lang="es-ES" noProof="1" smtClean="0"/>
              <a:t>		"valores del Scope"}])</a:t>
            </a:r>
            <a:endParaRPr lang="es-ES" noProof="1"/>
          </a:p>
        </p:txBody>
      </p:sp>
      <p:sp>
        <p:nvSpPr>
          <p:cNvPr id="8" name="Rectángulo 7"/>
          <p:cNvSpPr/>
          <p:nvPr/>
        </p:nvSpPr>
        <p:spPr>
          <a:xfrm>
            <a:off x="1668401" y="2241794"/>
            <a:ext cx="4838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 directiva </a:t>
            </a:r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ngController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crea un objeto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válido en todo el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body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y se lo pasa al controlador.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232890" y="1636211"/>
            <a:ext cx="5760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&lt;body ng-app="miApp" ng-controller=" 'MainControler "&gt;</a:t>
            </a:r>
            <a:endParaRPr lang="es-ES" noProof="1"/>
          </a:p>
        </p:txBody>
      </p:sp>
      <p:cxnSp>
        <p:nvCxnSpPr>
          <p:cNvPr id="11" name="Conector angular 10"/>
          <p:cNvCxnSpPr>
            <a:stCxn id="6" idx="3"/>
            <a:endCxn id="9" idx="3"/>
          </p:cNvCxnSpPr>
          <p:nvPr/>
        </p:nvCxnSpPr>
        <p:spPr>
          <a:xfrm flipH="1" flipV="1">
            <a:off x="6993807" y="1820877"/>
            <a:ext cx="14511" cy="2605005"/>
          </a:xfrm>
          <a:prstGeom prst="bentConnector3">
            <a:avLst>
              <a:gd name="adj1" fmla="val -157535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2052714" y="2987377"/>
            <a:ext cx="482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Inyecta en el controlador la dependencia al </a:t>
            </a:r>
            <a:r>
              <a:rPr lang="en-US" i="1" dirty="0" smtClean="0"/>
              <a:t>scope</a:t>
            </a:r>
            <a:endParaRPr lang="en-US" i="1" dirty="0"/>
          </a:p>
        </p:txBody>
      </p:sp>
      <p:cxnSp>
        <p:nvCxnSpPr>
          <p:cNvPr id="26" name="Conector angular 25"/>
          <p:cNvCxnSpPr>
            <a:stCxn id="8" idx="1"/>
            <a:endCxn id="22" idx="1"/>
          </p:cNvCxnSpPr>
          <p:nvPr/>
        </p:nvCxnSpPr>
        <p:spPr>
          <a:xfrm rot="10800000" flipH="1" flipV="1">
            <a:off x="1668400" y="2564959"/>
            <a:ext cx="384313" cy="607083"/>
          </a:xfrm>
          <a:prstGeom prst="bentConnector3">
            <a:avLst>
              <a:gd name="adj1" fmla="val -594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81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Controlador y </a:t>
            </a:r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95315" y="1577241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Scope</a:t>
            </a:r>
            <a:endParaRPr lang="en-US" b="1" i="1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555874" y="2904373"/>
            <a:ext cx="502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recibe su nombre porque sustituye a </a:t>
            </a:r>
            <a:r>
              <a:rPr lang="en-US" i="1" dirty="0" smtClean="0"/>
              <a:t>window</a:t>
            </a:r>
            <a:r>
              <a:rPr lang="es-ES" dirty="0" smtClean="0"/>
              <a:t> como ámbito global a nivel de las vistas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2555874" y="4536838"/>
            <a:ext cx="369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es </a:t>
            </a:r>
            <a:r>
              <a:rPr lang="es-ES" dirty="0"/>
              <a:t>el medio para que el controlador acceda </a:t>
            </a:r>
            <a:r>
              <a:rPr lang="es-ES" dirty="0" smtClean="0"/>
              <a:t>estos datos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410101" y="15351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objeto normal de JavaScript que almacena los datos de un modelo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202975" y="3705841"/>
            <a:ext cx="2779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vista tiene un acceso transparente a esos datos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880120" y="2266434"/>
            <a:ext cx="3555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El "</a:t>
            </a:r>
            <a:r>
              <a:rPr lang="es-ES" dirty="0" err="1"/>
              <a:t>scope</a:t>
            </a:r>
            <a:r>
              <a:rPr lang="es-ES" dirty="0"/>
              <a:t>" es el modelo en </a:t>
            </a:r>
            <a:r>
              <a:rPr lang="es-ES" dirty="0" err="1"/>
              <a:t>AngulaJS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729492" y="5454646"/>
            <a:ext cx="2983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para ello el "</a:t>
            </a:r>
            <a:r>
              <a:rPr lang="es-ES" dirty="0" err="1"/>
              <a:t>scope</a:t>
            </a:r>
            <a:r>
              <a:rPr lang="es-ES" dirty="0"/>
              <a:t>" debe ser "inyectado" en el controlador</a:t>
            </a:r>
          </a:p>
        </p:txBody>
      </p:sp>
      <p:cxnSp>
        <p:nvCxnSpPr>
          <p:cNvPr id="14" name="Conector angular 13"/>
          <p:cNvCxnSpPr>
            <a:stCxn id="6" idx="3"/>
            <a:endCxn id="11" idx="3"/>
          </p:cNvCxnSpPr>
          <p:nvPr/>
        </p:nvCxnSpPr>
        <p:spPr>
          <a:xfrm>
            <a:off x="6982101" y="1858279"/>
            <a:ext cx="453479" cy="592821"/>
          </a:xfrm>
          <a:prstGeom prst="bentConnector3">
            <a:avLst>
              <a:gd name="adj1" fmla="val 150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19" idx="3"/>
            <a:endCxn id="10" idx="3"/>
          </p:cNvCxnSpPr>
          <p:nvPr/>
        </p:nvCxnSpPr>
        <p:spPr>
          <a:xfrm flipH="1">
            <a:off x="6982101" y="3227539"/>
            <a:ext cx="598141" cy="801468"/>
          </a:xfrm>
          <a:prstGeom prst="bentConnector3">
            <a:avLst>
              <a:gd name="adj1" fmla="val -38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2" idx="3"/>
            <a:endCxn id="12" idx="3"/>
          </p:cNvCxnSpPr>
          <p:nvPr/>
        </p:nvCxnSpPr>
        <p:spPr>
          <a:xfrm>
            <a:off x="6248891" y="4860004"/>
            <a:ext cx="463827" cy="917808"/>
          </a:xfrm>
          <a:prstGeom prst="bentConnector3">
            <a:avLst>
              <a:gd name="adj1" fmla="val 149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472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Funciones del controlador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3082644" y="3536096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manipular </a:t>
            </a:r>
            <a:r>
              <a:rPr lang="es-ES" dirty="0"/>
              <a:t>el DOM de la página</a:t>
            </a:r>
            <a:br>
              <a:rPr lang="es-ES" dirty="0"/>
            </a:br>
            <a:r>
              <a:rPr lang="es-ES" dirty="0"/>
              <a:t>(los controladores deben de ser agnósticos a cómo está construido el HTML)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formatear </a:t>
            </a:r>
            <a:r>
              <a:rPr lang="es-ES" dirty="0"/>
              <a:t>la entrada de datos o filtrar la </a:t>
            </a:r>
            <a:r>
              <a:rPr lang="es-ES" dirty="0" smtClean="0"/>
              <a:t>salida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incluir código repetido en diversos controladores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intercambiar </a:t>
            </a:r>
            <a:r>
              <a:rPr lang="es-ES" dirty="0"/>
              <a:t>estados entre distintos controladores.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12990" y="1669534"/>
            <a:ext cx="1742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Funciones del controlador;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082644" y="1669534"/>
            <a:ext cx="3941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inicializar </a:t>
            </a:r>
            <a:r>
              <a:rPr lang="es-ES" dirty="0"/>
              <a:t>los valores de las </a:t>
            </a:r>
            <a:r>
              <a:rPr lang="es-ES" b="1" dirty="0"/>
              <a:t>variables</a:t>
            </a:r>
            <a:r>
              <a:rPr lang="es-ES" dirty="0"/>
              <a:t> del </a:t>
            </a:r>
            <a:r>
              <a:rPr lang="en-US" i="1" dirty="0" smtClean="0"/>
              <a:t>scope</a:t>
            </a:r>
            <a:r>
              <a:rPr lang="es-ES" dirty="0" smtClean="0"/>
              <a:t> (el </a:t>
            </a:r>
            <a:r>
              <a:rPr lang="es-ES" dirty="0"/>
              <a:t>estado del </a:t>
            </a:r>
            <a:r>
              <a:rPr lang="en-US" i="1" dirty="0" smtClean="0"/>
              <a:t>scope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crear </a:t>
            </a:r>
            <a:r>
              <a:rPr lang="es-ES" dirty="0"/>
              <a:t>los </a:t>
            </a:r>
            <a:r>
              <a:rPr lang="es-ES" b="1" dirty="0"/>
              <a:t>métodos</a:t>
            </a:r>
            <a:r>
              <a:rPr lang="es-ES" dirty="0"/>
              <a:t> que añaden funcionalidades al </a:t>
            </a:r>
            <a:r>
              <a:rPr lang="en-US" i="1" dirty="0" smtClean="0"/>
              <a:t>scope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966888" y="3896797"/>
            <a:ext cx="15889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</a:t>
            </a:r>
            <a:r>
              <a:rPr lang="es-ES" dirty="0" smtClean="0"/>
              <a:t>controlador </a:t>
            </a:r>
            <a:r>
              <a:rPr lang="es-ES" b="1" dirty="0" smtClean="0"/>
              <a:t>no debería</a:t>
            </a:r>
            <a:r>
              <a:rPr lang="es-ES" dirty="0" smtClean="0"/>
              <a:t> </a:t>
            </a:r>
            <a:r>
              <a:rPr lang="es-ES" dirty="0"/>
              <a:t>en ningún caso </a:t>
            </a:r>
          </a:p>
        </p:txBody>
      </p:sp>
    </p:spTree>
    <p:extLst>
      <p:ext uri="{BB962C8B-B14F-4D97-AF65-F5344CB8AC3E}">
        <p14:creationId xmlns:p14="http://schemas.microsoft.com/office/powerpoint/2010/main" val="2422690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Creación del controlador (1)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476780" y="1674116"/>
            <a:ext cx="6871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(&lt;nombre&gt;,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función anónima) //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$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implícito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(&lt;nombre&gt;, [$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función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anónima])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695026" y="2529596"/>
            <a:ext cx="50781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div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ng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-app="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pruebaApp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" </a:t>
            </a:r>
            <a:r>
              <a:rPr lang="es-ES" dirty="0" err="1">
                <a:solidFill>
                  <a:srgbClr val="C00000"/>
                </a:solidFill>
                <a:latin typeface="Calibri" panose="020F0502020204030204" pitchFamily="34" charset="0"/>
              </a:rPr>
              <a:t>ng-controller</a:t>
            </a:r>
            <a:r>
              <a:rPr lang="es-ES" dirty="0" smtClean="0">
                <a:solidFill>
                  <a:srgbClr val="C00000"/>
                </a:solidFill>
                <a:latin typeface="Calibri" panose="020F0502020204030204" pitchFamily="34" charset="0"/>
              </a:rPr>
              <a:t>="</a:t>
            </a:r>
            <a:r>
              <a:rPr lang="es-ES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AppCtrl</a:t>
            </a:r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&gt;</a:t>
            </a:r>
          </a:p>
          <a:p>
            <a:pPr marL="342900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{{algo}}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&lt;/div&gt;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654890" y="5008145"/>
            <a:ext cx="4963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angular.module('pruebaApp', [])</a:t>
            </a:r>
          </a:p>
          <a:p>
            <a:r>
              <a:rPr lang="es-ES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.</a:t>
            </a:r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controller('AppCtrl', ['$scope', function($scope){</a:t>
            </a:r>
            <a:endParaRPr lang="es-ES" noProof="1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342900"/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$scope.algo = "Hola Angular";</a:t>
            </a:r>
          </a:p>
          <a:p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}])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s-ES" noProof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654890" y="3601365"/>
            <a:ext cx="4963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angular.module('pruebaApp', [])</a:t>
            </a:r>
          </a:p>
          <a:p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.controller('AppCtrl', function($scope){</a:t>
            </a:r>
            <a:endParaRPr lang="es-ES" noProof="1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342900"/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$scope.algo = "Hola Angular";</a:t>
            </a:r>
          </a:p>
          <a:p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})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s-ES" noProof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322752" y="3707441"/>
            <a:ext cx="2161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inclusión de las dependencias en un </a:t>
            </a:r>
            <a:r>
              <a:rPr lang="en-US" i="1" dirty="0" smtClean="0"/>
              <a:t>array</a:t>
            </a:r>
            <a:r>
              <a:rPr lang="es-ES" dirty="0" smtClean="0"/>
              <a:t> evita los problemas en caso de minimificación.</a:t>
            </a:r>
            <a:endParaRPr lang="es-ES" dirty="0"/>
          </a:p>
        </p:txBody>
      </p:sp>
      <p:cxnSp>
        <p:nvCxnSpPr>
          <p:cNvPr id="11" name="Conector recto de flecha 10"/>
          <p:cNvCxnSpPr>
            <a:stCxn id="5" idx="1"/>
          </p:cNvCxnSpPr>
          <p:nvPr/>
        </p:nvCxnSpPr>
        <p:spPr>
          <a:xfrm flipH="1">
            <a:off x="5240740" y="4446105"/>
            <a:ext cx="1082012" cy="84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1304172" y="1148921"/>
            <a:ext cx="399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Basada en la inyección </a:t>
            </a:r>
            <a:r>
              <a:rPr lang="es-ES" dirty="0"/>
              <a:t>de dependencias</a:t>
            </a:r>
          </a:p>
        </p:txBody>
      </p:sp>
    </p:spTree>
    <p:extLst>
      <p:ext uri="{BB962C8B-B14F-4D97-AF65-F5344CB8AC3E}">
        <p14:creationId xmlns:p14="http://schemas.microsoft.com/office/powerpoint/2010/main" val="1357100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Creación del controlador (2)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996286" y="1310185"/>
            <a:ext cx="670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Alternativamente, el controlador puede utilizar propiedades y métodos de instancia, evitándose la inyección </a:t>
            </a:r>
            <a:r>
              <a:rPr lang="es-ES" dirty="0"/>
              <a:t>de dependencias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627594" y="2179639"/>
            <a:ext cx="4963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angular.module('pruebaApp', [])</a:t>
            </a:r>
          </a:p>
          <a:p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.controller('AppCtrl', function(){</a:t>
            </a:r>
            <a:endParaRPr lang="es-ES" noProof="1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342900"/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this.algo = "Hola Angular";</a:t>
            </a:r>
          </a:p>
          <a:p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})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  <a:endParaRPr lang="es-ES" noProof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627594" y="4622167"/>
            <a:ext cx="5769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&lt;div </a:t>
            </a:r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ng-app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="pruebaApp" </a:t>
            </a:r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ng-controller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="AppCtrl </a:t>
            </a:r>
            <a:r>
              <a:rPr lang="es-ES" b="1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as</a:t>
            </a:r>
            <a:r>
              <a:rPr lang="es-ES" noProof="1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vm"&gt;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{{vm.algo}}</a:t>
            </a:r>
          </a:p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&lt;/div&gt;</a:t>
            </a:r>
            <a:endParaRPr lang="es-ES" noProof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96286" y="3498544"/>
            <a:ext cx="640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ese caso, varía la directiva, que emplea la palabra clave </a:t>
            </a:r>
            <a:r>
              <a:rPr lang="es-ES" b="1" dirty="0" smtClean="0"/>
              <a:t>as</a:t>
            </a:r>
            <a:r>
              <a:rPr lang="es-ES" dirty="0" smtClean="0"/>
              <a:t> para exponer a la vista la instancia de la función constructora correspondiente al controlador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90365" y="5422624"/>
            <a:ext cx="290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algunos autores utilizan </a:t>
            </a:r>
            <a:r>
              <a:rPr lang="es-ES" noProof="1" smtClean="0"/>
              <a:t>vm</a:t>
            </a:r>
            <a:r>
              <a:rPr lang="es-ES" dirty="0" smtClean="0"/>
              <a:t>, por </a:t>
            </a:r>
            <a:r>
              <a:rPr lang="en-US" i="1" dirty="0" smtClean="0"/>
              <a:t>view-model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3024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</a:t>
            </a:r>
            <a:r>
              <a:rPr lang="en-US" dirty="0" smtClean="0"/>
              <a:t>controller</a:t>
            </a:r>
            <a:r>
              <a:rPr lang="es-ES" dirty="0" smtClean="0"/>
              <a:t>: Acumulador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68" y="1751764"/>
            <a:ext cx="5357182" cy="378764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8650" y="1895061"/>
            <a:ext cx="2207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Utilizando el valor de incremento indicado, aumentamos o reducimos el valor inicial, reflejando el resultado en la parte inferior.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28649" y="4062080"/>
            <a:ext cx="2207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Comprobamos la creación del </a:t>
            </a:r>
            <a:r>
              <a:rPr lang="en-US" i="1" dirty="0" smtClean="0"/>
              <a:t>controller</a:t>
            </a:r>
            <a:r>
              <a:rPr lang="es-ES" dirty="0" smtClean="0"/>
              <a:t> con y sin inyección de dependencias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261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Scope</a:t>
            </a:r>
            <a:r>
              <a:rPr lang="es-ES" dirty="0" smtClean="0"/>
              <a:t> y herencia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2252972" y="5455300"/>
            <a:ext cx="4677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Otros directivas, e.g. </a:t>
            </a:r>
            <a:r>
              <a:rPr lang="es-ES" noProof="1" smtClean="0"/>
              <a:t>ngRepeat</a:t>
            </a:r>
            <a:r>
              <a:rPr lang="es-ES" dirty="0" smtClean="0"/>
              <a:t>, </a:t>
            </a:r>
            <a:r>
              <a:rPr lang="es-ES" dirty="0"/>
              <a:t>pueden crear sus propios </a:t>
            </a:r>
            <a:r>
              <a:rPr lang="en-US" i="1" dirty="0" smtClean="0"/>
              <a:t>scope</a:t>
            </a:r>
            <a:r>
              <a:rPr lang="es-ES" dirty="0" smtClean="0"/>
              <a:t> </a:t>
            </a:r>
            <a:r>
              <a:rPr lang="es-ES" dirty="0"/>
              <a:t>contenidos en el anterior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478635" y="1446950"/>
            <a:ext cx="5732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directiva </a:t>
            </a:r>
            <a:r>
              <a:rPr lang="es-ES" noProof="1"/>
              <a:t>ngApp</a:t>
            </a:r>
            <a:r>
              <a:rPr lang="es-ES" dirty="0"/>
              <a:t> crea el </a:t>
            </a:r>
            <a:r>
              <a:rPr lang="en-US" i="1" dirty="0"/>
              <a:t>scope</a:t>
            </a:r>
            <a:r>
              <a:rPr lang="es-ES" dirty="0"/>
              <a:t> "padre"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98574" y="1816282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$</a:t>
            </a:r>
            <a:r>
              <a:rPr lang="es-ES" b="1" noProof="1" smtClean="0"/>
              <a:t>rootScope</a:t>
            </a:r>
            <a:endParaRPr lang="es-ES" b="1" noProof="1"/>
          </a:p>
        </p:txBody>
      </p:sp>
      <p:sp>
        <p:nvSpPr>
          <p:cNvPr id="6" name="Rectángulo 5"/>
          <p:cNvSpPr/>
          <p:nvPr/>
        </p:nvSpPr>
        <p:spPr>
          <a:xfrm>
            <a:off x="1478635" y="3211411"/>
            <a:ext cx="5356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directiva </a:t>
            </a:r>
            <a:r>
              <a:rPr lang="es-ES" noProof="1" smtClean="0"/>
              <a:t>ngController</a:t>
            </a:r>
            <a:r>
              <a:rPr lang="es-ES" dirty="0" smtClean="0"/>
              <a:t> crea un </a:t>
            </a:r>
            <a:r>
              <a:rPr lang="en-US" i="1" dirty="0" smtClean="0"/>
              <a:t>scope</a:t>
            </a:r>
            <a:r>
              <a:rPr lang="es-ES" dirty="0" smtClean="0"/>
              <a:t> hijo, </a:t>
            </a:r>
            <a:r>
              <a:rPr lang="es-ES" b="1" dirty="0" smtClean="0"/>
              <a:t>$</a:t>
            </a:r>
            <a:r>
              <a:rPr lang="en-US" b="1" dirty="0" smtClean="0"/>
              <a:t>scope</a:t>
            </a:r>
            <a:r>
              <a:rPr lang="es-ES" dirty="0" smtClean="0"/>
              <a:t>, por </a:t>
            </a:r>
            <a:r>
              <a:rPr lang="es-ES" b="1" dirty="0" smtClean="0"/>
              <a:t>herencia prototípica </a:t>
            </a:r>
            <a:r>
              <a:rPr lang="es-ES" dirty="0" smtClean="0"/>
              <a:t>a partir del anterior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2261324" y="2371435"/>
            <a:ext cx="480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objeto incluye diversos métodos, e.g. relacionados con la gestión de los eventos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2261324" y="4070558"/>
            <a:ext cx="5022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 en este objeto en el que se definen las propiedades de la vista, pero igualmente accede a todos los elementos del prototipo del objeto padre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762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Jerarquía de herencia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63806" y="1509827"/>
            <a:ext cx="42163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noProof="1" smtClean="0"/>
              <a:t>&lt;div ng-app&gt; &lt;!-- creates a $rootScope --&gt;</a:t>
            </a:r>
          </a:p>
          <a:p>
            <a:pPr lvl="1"/>
            <a:r>
              <a:rPr lang="es-ES" sz="1600" noProof="1" smtClean="0"/>
              <a:t>&lt;div ng-controller="OuterController"&gt;</a:t>
            </a:r>
          </a:p>
          <a:p>
            <a:pPr lvl="2"/>
            <a:r>
              <a:rPr lang="es-ES" sz="1600" noProof="1" smtClean="0"/>
              <a:t>&lt;div ng-controller="InnerController"&gt; </a:t>
            </a:r>
          </a:p>
          <a:p>
            <a:pPr lvl="2"/>
            <a:r>
              <a:rPr lang="es-ES" sz="1600" noProof="1" smtClean="0"/>
              <a:t>&lt;/div&gt;</a:t>
            </a:r>
          </a:p>
          <a:p>
            <a:pPr lvl="1"/>
            <a:r>
              <a:rPr lang="es-ES" sz="1600" noProof="1" smtClean="0"/>
              <a:t>&lt;/div&gt;</a:t>
            </a:r>
          </a:p>
          <a:p>
            <a:r>
              <a:rPr lang="es-ES" sz="1600" noProof="1" smtClean="0"/>
              <a:t>&lt;/div&gt;</a:t>
            </a:r>
            <a:endParaRPr lang="es-ES" sz="1600" noProof="1"/>
          </a:p>
        </p:txBody>
      </p:sp>
      <p:sp>
        <p:nvSpPr>
          <p:cNvPr id="11" name="Rectángulo 10"/>
          <p:cNvSpPr/>
          <p:nvPr/>
        </p:nvSpPr>
        <p:spPr>
          <a:xfrm>
            <a:off x="6028223" y="1678766"/>
            <a:ext cx="1461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$</a:t>
            </a:r>
            <a:r>
              <a:rPr lang="es-ES" noProof="1" smtClean="0"/>
              <a:t>rootScope</a:t>
            </a:r>
            <a:endParaRPr lang="es-ES" noProof="1"/>
          </a:p>
        </p:txBody>
      </p:sp>
      <p:sp>
        <p:nvSpPr>
          <p:cNvPr id="12" name="Rectángulo 11"/>
          <p:cNvSpPr/>
          <p:nvPr/>
        </p:nvSpPr>
        <p:spPr>
          <a:xfrm>
            <a:off x="3371025" y="5136162"/>
            <a:ext cx="4734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Al llega a </a:t>
            </a:r>
            <a:r>
              <a:rPr lang="es-ES" noProof="1"/>
              <a:t>ng-controller="InnerController</a:t>
            </a:r>
            <a:r>
              <a:rPr lang="es-ES" noProof="1" smtClean="0"/>
              <a:t>", es </a:t>
            </a:r>
            <a:r>
              <a:rPr lang="es-ES" dirty="0" smtClean="0"/>
              <a:t>scope1.new() quien crea un nuevo </a:t>
            </a:r>
            <a:r>
              <a:rPr lang="en-US" i="1" dirty="0" smtClean="0"/>
              <a:t>scope</a:t>
            </a:r>
            <a:r>
              <a:rPr lang="es-ES" dirty="0" smtClean="0"/>
              <a:t> hijo (scope2</a:t>
            </a:r>
            <a:r>
              <a:rPr lang="es-ES" dirty="0"/>
              <a:t>) </a:t>
            </a:r>
            <a:r>
              <a:rPr lang="es-ES" dirty="0" smtClean="0"/>
              <a:t>que hereda de scope1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61564" y="3505913"/>
            <a:ext cx="757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herencia de los </a:t>
            </a:r>
            <a:r>
              <a:rPr lang="en-US" i="1" dirty="0" smtClean="0"/>
              <a:t>scopes</a:t>
            </a:r>
            <a:r>
              <a:rPr lang="es-ES" dirty="0" smtClean="0"/>
              <a:t> reproduce el anidamiento de los elementos del DOM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640311" y="4008943"/>
            <a:ext cx="5245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al encontror ng-controller</a:t>
            </a:r>
            <a:r>
              <a:rPr lang="es-ES" noProof="1"/>
              <a:t>="OuterController</a:t>
            </a:r>
            <a:r>
              <a:rPr lang="es-ES" noProof="1" smtClean="0"/>
              <a:t>",</a:t>
            </a:r>
          </a:p>
          <a:p>
            <a:r>
              <a:rPr lang="es-ES" noProof="1" smtClean="0"/>
              <a:t>angular utiliza </a:t>
            </a:r>
            <a:r>
              <a:rPr lang="es-ES" dirty="0"/>
              <a:t>$</a:t>
            </a:r>
            <a:r>
              <a:rPr lang="es-ES" dirty="0" err="1" smtClean="0"/>
              <a:t>rootScope.new</a:t>
            </a:r>
            <a:r>
              <a:rPr lang="es-ES" dirty="0" smtClean="0"/>
              <a:t>() para </a:t>
            </a:r>
            <a:r>
              <a:rPr lang="es-ES" dirty="0"/>
              <a:t>crea un </a:t>
            </a:r>
            <a:r>
              <a:rPr lang="en-US" i="1" dirty="0" smtClean="0"/>
              <a:t>scope</a:t>
            </a:r>
            <a:r>
              <a:rPr lang="es-ES" dirty="0" smtClean="0"/>
              <a:t> (</a:t>
            </a:r>
            <a:r>
              <a:rPr lang="en-US" i="1" dirty="0" smtClean="0"/>
              <a:t>scope</a:t>
            </a:r>
            <a:r>
              <a:rPr lang="es-ES" dirty="0" smtClean="0"/>
              <a:t> </a:t>
            </a:r>
            <a:r>
              <a:rPr lang="es-ES" dirty="0"/>
              <a:t>1) que hereda de $</a:t>
            </a:r>
            <a:r>
              <a:rPr lang="es-ES" dirty="0" err="1"/>
              <a:t>rootScope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670193" y="2185292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1</a:t>
            </a:r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101304" y="2725884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2</a:t>
            </a:r>
            <a:endParaRPr lang="en-US" dirty="0"/>
          </a:p>
        </p:txBody>
      </p:sp>
      <p:cxnSp>
        <p:nvCxnSpPr>
          <p:cNvPr id="18" name="Conector angular 17"/>
          <p:cNvCxnSpPr>
            <a:stCxn id="11" idx="1"/>
            <a:endCxn id="15" idx="1"/>
          </p:cNvCxnSpPr>
          <p:nvPr/>
        </p:nvCxnSpPr>
        <p:spPr>
          <a:xfrm rot="10800000" flipH="1" flipV="1">
            <a:off x="6028223" y="1863432"/>
            <a:ext cx="641970" cy="506526"/>
          </a:xfrm>
          <a:prstGeom prst="bentConnector3">
            <a:avLst>
              <a:gd name="adj1" fmla="val -356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15" idx="1"/>
            <a:endCxn id="16" idx="1"/>
          </p:cNvCxnSpPr>
          <p:nvPr/>
        </p:nvCxnSpPr>
        <p:spPr>
          <a:xfrm rot="10800000" flipH="1" flipV="1">
            <a:off x="6670192" y="2369958"/>
            <a:ext cx="431111" cy="540592"/>
          </a:xfrm>
          <a:prstGeom prst="bentConnector3">
            <a:avLst>
              <a:gd name="adj1" fmla="val -53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9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Eventos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1064525" y="1542197"/>
            <a:ext cx="699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Entre las funcionalidades incluidas en </a:t>
            </a:r>
            <a:r>
              <a:rPr lang="es-ES" dirty="0"/>
              <a:t>$</a:t>
            </a:r>
            <a:r>
              <a:rPr lang="es-ES" dirty="0" err="1" smtClean="0"/>
              <a:t>rootScope</a:t>
            </a:r>
            <a:r>
              <a:rPr lang="es-ES" dirty="0" smtClean="0"/>
              <a:t> y en los </a:t>
            </a:r>
            <a:r>
              <a:rPr lang="en-US" i="1" dirty="0" smtClean="0"/>
              <a:t>scopes</a:t>
            </a:r>
            <a:r>
              <a:rPr lang="es-ES" dirty="0" smtClean="0"/>
              <a:t> que se crean a partir de el está el potente sistema de gestión de eventos de Angular, incluyendo los métodos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910914" y="2857146"/>
            <a:ext cx="19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$</a:t>
            </a:r>
            <a:r>
              <a:rPr lang="es-ES" dirty="0" err="1"/>
              <a:t>watch</a:t>
            </a:r>
            <a:r>
              <a:rPr lang="es-ES" dirty="0" smtClean="0"/>
              <a:t>()</a:t>
            </a:r>
          </a:p>
          <a:p>
            <a:r>
              <a:rPr lang="es-ES" dirty="0"/>
              <a:t>$</a:t>
            </a:r>
            <a:r>
              <a:rPr lang="es-ES" dirty="0" err="1"/>
              <a:t>watchCollection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910914" y="3785914"/>
            <a:ext cx="1007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$apply() </a:t>
            </a:r>
            <a:endParaRPr lang="en-US" dirty="0" smtClean="0"/>
          </a:p>
          <a:p>
            <a:r>
              <a:rPr lang="en-US" dirty="0"/>
              <a:t>$</a:t>
            </a:r>
            <a:r>
              <a:rPr lang="en-US" dirty="0" smtClean="0"/>
              <a:t>digest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10914" y="4714682"/>
            <a:ext cx="136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$</a:t>
            </a:r>
            <a:r>
              <a:rPr lang="es-ES" dirty="0" err="1" smtClean="0"/>
              <a:t>emit</a:t>
            </a:r>
            <a:endParaRPr lang="es-ES" dirty="0" smtClean="0"/>
          </a:p>
          <a:p>
            <a:r>
              <a:rPr lang="es-ES" dirty="0" smtClean="0"/>
              <a:t>$</a:t>
            </a:r>
            <a:r>
              <a:rPr lang="es-ES" dirty="0" err="1" smtClean="0"/>
              <a:t>broadcast</a:t>
            </a:r>
            <a:r>
              <a:rPr lang="es-ES" dirty="0" smtClean="0"/>
              <a:t>()</a:t>
            </a:r>
          </a:p>
          <a:p>
            <a:r>
              <a:rPr lang="es-ES" dirty="0" smtClean="0"/>
              <a:t>$</a:t>
            </a:r>
            <a:r>
              <a:rPr lang="es-ES" dirty="0" err="1" smtClean="0"/>
              <a:t>on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636822" y="2995645"/>
            <a:ext cx="278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seguimiento de los cambios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4" idx="3"/>
            <a:endCxn id="19" idx="1"/>
          </p:cNvCxnSpPr>
          <p:nvPr/>
        </p:nvCxnSpPr>
        <p:spPr>
          <a:xfrm flipV="1">
            <a:off x="3856190" y="3180311"/>
            <a:ext cx="7806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4562977" y="4991681"/>
            <a:ext cx="296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emisión y escucha de eventos</a:t>
            </a:r>
            <a:endParaRPr lang="es-ES" dirty="0"/>
          </a:p>
        </p:txBody>
      </p:sp>
      <p:cxnSp>
        <p:nvCxnSpPr>
          <p:cNvPr id="26" name="Conector recto de flecha 25"/>
          <p:cNvCxnSpPr>
            <a:stCxn id="17" idx="3"/>
            <a:endCxn id="24" idx="1"/>
          </p:cNvCxnSpPr>
          <p:nvPr/>
        </p:nvCxnSpPr>
        <p:spPr>
          <a:xfrm>
            <a:off x="3276801" y="5176347"/>
            <a:ext cx="1286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636822" y="3924413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mecanismo del doble </a:t>
            </a:r>
            <a:r>
              <a:rPr lang="es-ES" dirty="0" err="1" smtClean="0"/>
              <a:t>binding</a:t>
            </a:r>
            <a:endParaRPr lang="es-ES" dirty="0"/>
          </a:p>
        </p:txBody>
      </p:sp>
      <p:cxnSp>
        <p:nvCxnSpPr>
          <p:cNvPr id="30" name="Conector recto de flecha 29"/>
          <p:cNvCxnSpPr>
            <a:stCxn id="8" idx="3"/>
            <a:endCxn id="28" idx="1"/>
          </p:cNvCxnSpPr>
          <p:nvPr/>
        </p:nvCxnSpPr>
        <p:spPr>
          <a:xfrm flipV="1">
            <a:off x="2917921" y="4109079"/>
            <a:ext cx="1718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Orígenes y desarrollo</a:t>
            </a:r>
            <a:endParaRPr lang="es-ES" dirty="0"/>
          </a:p>
        </p:txBody>
      </p:sp>
      <p:pic>
        <p:nvPicPr>
          <p:cNvPr id="1026" name="Picture 2" descr="Texto alternativo generado por el equipo: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98" y="1760112"/>
            <a:ext cx="2063025" cy="206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Texto alternativo generado por el equipo: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69" y="3817992"/>
            <a:ext cx="2076779" cy="20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01099" y="5741467"/>
            <a:ext cx="145212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Adam Abrons</a:t>
            </a:r>
            <a:endParaRPr lang="en-US" altLang="es-ES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801099" y="1492745"/>
            <a:ext cx="14570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Misko Hevery</a:t>
            </a:r>
            <a:endParaRPr lang="en-US" altLang="es-ES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28650" y="1379132"/>
            <a:ext cx="54233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endParaRPr lang="es-E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proyecto de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 código abierto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realizado íntegramente en JavaScript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creado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en 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2009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 por</a:t>
            </a:r>
            <a:b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Misko 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Hevery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Brat Tech LLC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y 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Adam Abrons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está mantenido por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Google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y junto con una amplia y creciente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comunidad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s-E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28650" y="3823137"/>
            <a:ext cx="4572001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puede coexistir con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otros 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frameworks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(e.g JQuery, Bootstrap)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ha hecho muy popular desde finales de 2012 hasta ahora, especialmente en asociación con otras tecnologías, dando lugar a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179221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Scaffolding 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907774" y="1365118"/>
            <a:ext cx="2458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Scaffolding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andamiaje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73596" y="1290413"/>
            <a:ext cx="407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Hace referencia a la estructura de los elementos que componen un proyecto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2" y="2233188"/>
            <a:ext cx="1920771" cy="162336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199969" y="4574113"/>
            <a:ext cx="3243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ng</a:t>
            </a:r>
            <a:r>
              <a:rPr lang="es-ES" dirty="0" smtClean="0"/>
              <a:t>-app </a:t>
            </a:r>
            <a:r>
              <a:rPr lang="es-ES" dirty="0"/>
              <a:t>= "</a:t>
            </a:r>
            <a:r>
              <a:rPr lang="es-ES" dirty="0" err="1"/>
              <a:t>appModule</a:t>
            </a:r>
            <a:r>
              <a:rPr lang="es-ES" dirty="0"/>
              <a:t>" </a:t>
            </a:r>
          </a:p>
          <a:p>
            <a:r>
              <a:rPr lang="es-ES" dirty="0" err="1" smtClean="0"/>
              <a:t>ng-controller</a:t>
            </a:r>
            <a:r>
              <a:rPr lang="es-ES" dirty="0"/>
              <a:t>= </a:t>
            </a:r>
            <a:r>
              <a:rPr lang="es-ES" dirty="0" smtClean="0"/>
              <a:t>"</a:t>
            </a:r>
            <a:r>
              <a:rPr lang="es-ES" dirty="0" err="1" smtClean="0"/>
              <a:t>AppController</a:t>
            </a:r>
            <a:r>
              <a:rPr lang="es-ES" dirty="0" smtClean="0"/>
              <a:t>"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887607" y="4662670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Directivas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887607" y="53360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Referencia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&lt;script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src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js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</a:rPr>
              <a:t>appModule.js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"&gt;&lt;/script&gt;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481253" y="2408854"/>
            <a:ext cx="2336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fichero </a:t>
            </a:r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</a:rPr>
              <a:t>appModule.js</a:t>
            </a:r>
            <a:endParaRPr lang="es-ES" dirty="0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99930" y="2882320"/>
            <a:ext cx="1179444" cy="253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087108" y="3405681"/>
            <a:ext cx="1179444" cy="253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11" idx="3"/>
            <a:endCxn id="10" idx="1"/>
          </p:cNvCxnSpPr>
          <p:nvPr/>
        </p:nvCxnSpPr>
        <p:spPr>
          <a:xfrm flipV="1">
            <a:off x="2279374" y="2593520"/>
            <a:ext cx="1201879" cy="415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12" idx="2"/>
            <a:endCxn id="8" idx="1"/>
          </p:cNvCxnSpPr>
          <p:nvPr/>
        </p:nvCxnSpPr>
        <p:spPr>
          <a:xfrm rot="16200000" flipH="1">
            <a:off x="1188070" y="4147798"/>
            <a:ext cx="1188297" cy="2107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stCxn id="9" idx="3"/>
            <a:endCxn id="10" idx="3"/>
          </p:cNvCxnSpPr>
          <p:nvPr/>
        </p:nvCxnSpPr>
        <p:spPr>
          <a:xfrm flipH="1" flipV="1">
            <a:off x="5817705" y="2593520"/>
            <a:ext cx="641902" cy="3065686"/>
          </a:xfrm>
          <a:prstGeom prst="bentConnector3">
            <a:avLst>
              <a:gd name="adj1" fmla="val -151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3445996" y="2878795"/>
            <a:ext cx="3310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angular.module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appModule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", [])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'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AppController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', […])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2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Lista de socios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74" y="1387544"/>
            <a:ext cx="6433574" cy="338323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79929" y="5004901"/>
            <a:ext cx="48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Aplicación con un mínimo esqueleto, separando adecuadamente el módulo principal, con el </a:t>
            </a:r>
            <a:r>
              <a:rPr lang="en-US" i="1" dirty="0" smtClean="0"/>
              <a:t>controller</a:t>
            </a:r>
            <a:r>
              <a:rPr lang="es-ES" dirty="0" smtClean="0"/>
              <a:t> en su  propio fichero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9356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ctor angular 28"/>
          <p:cNvCxnSpPr>
            <a:stCxn id="25" idx="3"/>
            <a:endCxn id="18" idx="2"/>
          </p:cNvCxnSpPr>
          <p:nvPr/>
        </p:nvCxnSpPr>
        <p:spPr>
          <a:xfrm flipV="1">
            <a:off x="2795017" y="2907205"/>
            <a:ext cx="3838721" cy="182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Scaffolding </a:t>
            </a:r>
            <a:r>
              <a:rPr lang="es-ES" dirty="0"/>
              <a:t>complejo</a:t>
            </a:r>
            <a:endParaRPr lang="en-U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70" y="1383609"/>
            <a:ext cx="2005546" cy="20453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597" y="1303021"/>
            <a:ext cx="1629072" cy="1867473"/>
          </a:xfrm>
          <a:prstGeom prst="rect">
            <a:avLst/>
          </a:prstGeom>
        </p:spPr>
      </p:pic>
      <p:cxnSp>
        <p:nvCxnSpPr>
          <p:cNvPr id="16" name="Conector recto de flecha 15"/>
          <p:cNvCxnSpPr>
            <a:stCxn id="27" idx="3"/>
            <a:endCxn id="13" idx="1"/>
          </p:cNvCxnSpPr>
          <p:nvPr/>
        </p:nvCxnSpPr>
        <p:spPr>
          <a:xfrm flipV="1">
            <a:off x="2806475" y="2236758"/>
            <a:ext cx="1064122" cy="264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02" y="1438370"/>
            <a:ext cx="1629072" cy="1468835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1060174" y="3718112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assets</a:t>
            </a:r>
            <a:r>
              <a:rPr lang="es-ES" dirty="0" smtClean="0"/>
              <a:t> = </a:t>
            </a:r>
            <a:r>
              <a:rPr lang="es-ES" dirty="0" err="1" smtClean="0"/>
              <a:t>css</a:t>
            </a:r>
            <a:r>
              <a:rPr lang="es-ES" dirty="0" smtClean="0"/>
              <a:t> + </a:t>
            </a:r>
            <a:r>
              <a:rPr lang="es-ES" dirty="0" err="1" smtClean="0"/>
              <a:t>img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1060174" y="4104231"/>
            <a:ext cx="573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dist</a:t>
            </a:r>
            <a:r>
              <a:rPr lang="es-ES" dirty="0" smtClean="0"/>
              <a:t>: imprescindible si hay procesos automatizados (</a:t>
            </a:r>
            <a:r>
              <a:rPr lang="es-ES" dirty="0" err="1" smtClean="0"/>
              <a:t>gurnt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973300" y="2928730"/>
            <a:ext cx="1821717" cy="322352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/>
          <p:cNvSpPr/>
          <p:nvPr/>
        </p:nvSpPr>
        <p:spPr>
          <a:xfrm>
            <a:off x="984758" y="2340536"/>
            <a:ext cx="1821717" cy="322352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/>
          <p:cNvSpPr txBox="1"/>
          <p:nvPr/>
        </p:nvSpPr>
        <p:spPr>
          <a:xfrm>
            <a:off x="1060174" y="4574669"/>
            <a:ext cx="649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partials</a:t>
            </a:r>
            <a:r>
              <a:rPr lang="es-ES" dirty="0" smtClean="0"/>
              <a:t> o </a:t>
            </a:r>
            <a:r>
              <a:rPr lang="es-ES" dirty="0" err="1" smtClean="0"/>
              <a:t>views</a:t>
            </a:r>
            <a:r>
              <a:rPr lang="es-ES" dirty="0" smtClean="0"/>
              <a:t>: se recomienda alguna nomenclatura para distinguir con precisión las vistas y la ruta a la que corresponden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599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Scaffolding y </a:t>
            </a:r>
            <a:r>
              <a:rPr lang="en-US" dirty="0" err="1" smtClean="0"/>
              <a:t>plantillas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85516" y="1656521"/>
            <a:ext cx="14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Generadores de plantillas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3337967" y="1656522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Angular seed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3812460" y="1933520"/>
            <a:ext cx="411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github.com/angular/angular-seed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3812460" y="2838489"/>
            <a:ext cx="3149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github.com/ngbp/ngbp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3337967" y="2419812"/>
            <a:ext cx="172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noProof="1"/>
              <a:t>ngBoilerplate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337967" y="3374126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Yeoman </a:t>
            </a:r>
            <a:endParaRPr lang="es-ES" dirty="0"/>
          </a:p>
        </p:txBody>
      </p:sp>
      <p:sp>
        <p:nvSpPr>
          <p:cNvPr id="24" name="Rectángulo 23"/>
          <p:cNvSpPr/>
          <p:nvPr/>
        </p:nvSpPr>
        <p:spPr>
          <a:xfrm>
            <a:off x="3812460" y="3793959"/>
            <a:ext cx="1949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5"/>
              </a:rPr>
              <a:t>http://yeoman.io</a:t>
            </a:r>
            <a:r>
              <a:rPr lang="es-ES" dirty="0" smtClean="0">
                <a:hlinkClick r:id="rId5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3337967" y="4328440"/>
            <a:ext cx="155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noProof="1" smtClean="0"/>
              <a:t>CleverStack</a:t>
            </a:r>
            <a:endParaRPr lang="en-US" noProof="1"/>
          </a:p>
        </p:txBody>
      </p:sp>
      <p:sp>
        <p:nvSpPr>
          <p:cNvPr id="26" name="Rectángulo 25"/>
          <p:cNvSpPr/>
          <p:nvPr/>
        </p:nvSpPr>
        <p:spPr>
          <a:xfrm>
            <a:off x="3812460" y="4748273"/>
            <a:ext cx="222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http://cleverstack.io</a:t>
            </a:r>
            <a:r>
              <a:rPr lang="es-ES" dirty="0" smtClean="0">
                <a:hlinkClick r:id="rId6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0453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Angular </a:t>
            </a:r>
            <a:r>
              <a:rPr lang="en-US" dirty="0" smtClean="0"/>
              <a:t>seed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87400" y="1336234"/>
            <a:ext cx="762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esqueleto de una aplicación desarrollada por el propio equipo de AngularJS, con el respaldo de Google, como punto de partida para proyectos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1046428" y="2097911"/>
            <a:ext cx="411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github.com/angular/angular-seed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86" y="2582589"/>
            <a:ext cx="5799464" cy="381821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7191210" y="4969565"/>
            <a:ext cx="1324139" cy="543339"/>
          </a:xfrm>
          <a:prstGeom prst="ellipse">
            <a:avLst/>
          </a:prstGeom>
          <a:solidFill>
            <a:srgbClr val="EAEAEA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732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322654" cy="63817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Angular </a:t>
            </a:r>
            <a:r>
              <a:rPr lang="en-US" dirty="0" smtClean="0"/>
              <a:t>seed: </a:t>
            </a:r>
            <a:r>
              <a:rPr lang="es-ES" dirty="0" smtClean="0"/>
              <a:t>Instalación (1)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77617" y="1321265"/>
            <a:ext cx="3683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/>
              <a:t>git</a:t>
            </a:r>
            <a:r>
              <a:rPr lang="es-ES" sz="1400" dirty="0"/>
              <a:t> clone https://github.com/angular/angular-seed.git 03a_Proyecto_AS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7968" y="1316872"/>
            <a:ext cx="273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/>
              <a:t>git</a:t>
            </a:r>
            <a:r>
              <a:rPr lang="es-ES" sz="2000" b="1" dirty="0"/>
              <a:t> clone </a:t>
            </a:r>
            <a:r>
              <a:rPr lang="es-ES" sz="2000" b="1" dirty="0" smtClean="0"/>
              <a:t> origen destino</a:t>
            </a:r>
            <a:endParaRPr lang="es-ES" sz="20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63" y="1970157"/>
            <a:ext cx="6767098" cy="11536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221" y="3465049"/>
            <a:ext cx="2622385" cy="23828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631" y="3462418"/>
            <a:ext cx="2110823" cy="237044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272061" y="4027237"/>
            <a:ext cx="114614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87968" y="5114158"/>
            <a:ext cx="1230241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Pruebas</a:t>
            </a:r>
            <a:br>
              <a:rPr lang="es-ES" dirty="0" smtClean="0"/>
            </a:br>
            <a:r>
              <a:rPr lang="en-US" i="1" dirty="0" smtClean="0"/>
              <a:t>End-to-End</a:t>
            </a:r>
            <a:endParaRPr lang="en-US" i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878301" y="4001308"/>
            <a:ext cx="145745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Ficheros de</a:t>
            </a:r>
            <a:br>
              <a:rPr lang="es-ES" dirty="0" smtClean="0"/>
            </a:br>
            <a:r>
              <a:rPr lang="es-ES" dirty="0" smtClean="0"/>
              <a:t>configuración</a:t>
            </a:r>
            <a:endParaRPr lang="es-ES" dirty="0"/>
          </a:p>
        </p:txBody>
      </p:sp>
      <p:cxnSp>
        <p:nvCxnSpPr>
          <p:cNvPr id="14" name="Conector recto de flecha 13"/>
          <p:cNvCxnSpPr>
            <a:stCxn id="11" idx="3"/>
          </p:cNvCxnSpPr>
          <p:nvPr/>
        </p:nvCxnSpPr>
        <p:spPr>
          <a:xfrm>
            <a:off x="2418209" y="5437324"/>
            <a:ext cx="583226" cy="18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" idx="3"/>
          </p:cNvCxnSpPr>
          <p:nvPr/>
        </p:nvCxnSpPr>
        <p:spPr>
          <a:xfrm>
            <a:off x="2418209" y="4211903"/>
            <a:ext cx="332025" cy="2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923782" y="5986778"/>
            <a:ext cx="31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 incluye aún ninguna librería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73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322654" cy="63817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Angular </a:t>
            </a:r>
            <a:r>
              <a:rPr lang="en-US" dirty="0" smtClean="0"/>
              <a:t>seed: </a:t>
            </a:r>
            <a:r>
              <a:rPr lang="es-ES" dirty="0" smtClean="0"/>
              <a:t>Instalación (2)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448056" y="1304645"/>
            <a:ext cx="206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Instalación de las librerías necesarias</a:t>
            </a:r>
            <a:endParaRPr lang="es-ES" b="1" dirty="0"/>
          </a:p>
        </p:txBody>
      </p:sp>
      <p:sp>
        <p:nvSpPr>
          <p:cNvPr id="3" name="Rectángulo 2"/>
          <p:cNvSpPr/>
          <p:nvPr/>
        </p:nvSpPr>
        <p:spPr>
          <a:xfrm>
            <a:off x="2684295" y="1673977"/>
            <a:ext cx="13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package.json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191975" y="1203032"/>
            <a:ext cx="136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npm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install</a:t>
            </a:r>
            <a:endParaRPr lang="es-ES" sz="20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078138" y="2149258"/>
            <a:ext cx="15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incluye y ejecuta </a:t>
            </a:r>
            <a:r>
              <a:rPr lang="es-ES" dirty="0" err="1" smtClean="0"/>
              <a:t>bower</a:t>
            </a:r>
            <a:endParaRPr lang="es-ES" dirty="0"/>
          </a:p>
        </p:txBody>
      </p:sp>
      <p:cxnSp>
        <p:nvCxnSpPr>
          <p:cNvPr id="22" name="Conector angular 21"/>
          <p:cNvCxnSpPr>
            <a:stCxn id="4" idx="2"/>
            <a:endCxn id="3" idx="1"/>
          </p:cNvCxnSpPr>
          <p:nvPr/>
        </p:nvCxnSpPr>
        <p:spPr>
          <a:xfrm rot="16200000" flipH="1">
            <a:off x="2151360" y="1325707"/>
            <a:ext cx="255501" cy="810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3" idx="2"/>
            <a:endCxn id="18" idx="1"/>
          </p:cNvCxnSpPr>
          <p:nvPr/>
        </p:nvCxnSpPr>
        <p:spPr>
          <a:xfrm rot="16200000" flipH="1">
            <a:off x="3515120" y="1909405"/>
            <a:ext cx="429115" cy="696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6096835" y="2967799"/>
            <a:ext cx="1208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bower.json</a:t>
            </a:r>
            <a:endParaRPr lang="es-ES" dirty="0"/>
          </a:p>
        </p:txBody>
      </p:sp>
      <p:cxnSp>
        <p:nvCxnSpPr>
          <p:cNvPr id="32" name="Conector angular 31"/>
          <p:cNvCxnSpPr>
            <a:stCxn id="18" idx="2"/>
            <a:endCxn id="29" idx="1"/>
          </p:cNvCxnSpPr>
          <p:nvPr/>
        </p:nvCxnSpPr>
        <p:spPr>
          <a:xfrm rot="16200000" flipH="1">
            <a:off x="5287827" y="2343457"/>
            <a:ext cx="356876" cy="1261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5147460" y="3861102"/>
            <a:ext cx="3143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"angular": "~1.4.0",</a:t>
            </a:r>
          </a:p>
          <a:p>
            <a:r>
              <a:rPr lang="es-ES" noProof="1" smtClean="0"/>
              <a:t>"angular-route": "~1.4.0",</a:t>
            </a:r>
          </a:p>
          <a:p>
            <a:r>
              <a:rPr lang="es-ES" noProof="1" smtClean="0"/>
              <a:t>"angular-loader": "~1.4.0",</a:t>
            </a:r>
          </a:p>
          <a:p>
            <a:r>
              <a:rPr lang="es-ES" noProof="1" smtClean="0"/>
              <a:t>"angular-mocks": "~1.4.0",</a:t>
            </a:r>
          </a:p>
          <a:p>
            <a:r>
              <a:rPr lang="es-ES" noProof="1" smtClean="0"/>
              <a:t> "html5-boilerplate": "~5.2.0"</a:t>
            </a:r>
            <a:endParaRPr lang="es-ES" noProof="1"/>
          </a:p>
        </p:txBody>
      </p:sp>
      <p:sp>
        <p:nvSpPr>
          <p:cNvPr id="35" name="Rectángulo 34"/>
          <p:cNvSpPr/>
          <p:nvPr/>
        </p:nvSpPr>
        <p:spPr>
          <a:xfrm>
            <a:off x="1164706" y="3145539"/>
            <a:ext cx="41112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"bower": "^1.3.1",</a:t>
            </a:r>
          </a:p>
          <a:p>
            <a:r>
              <a:rPr lang="es-ES" noProof="1" smtClean="0"/>
              <a:t>"http-server": "^0.6.1",</a:t>
            </a:r>
          </a:p>
          <a:p>
            <a:r>
              <a:rPr lang="es-ES" noProof="1" smtClean="0"/>
              <a:t>"jasmine-core": "^2.3.4",</a:t>
            </a:r>
          </a:p>
          <a:p>
            <a:r>
              <a:rPr lang="es-ES" noProof="1" smtClean="0"/>
              <a:t>"karma": "~0.12",</a:t>
            </a:r>
          </a:p>
          <a:p>
            <a:r>
              <a:rPr lang="es-ES" noProof="1" smtClean="0"/>
              <a:t>"karma-chrome-launcher": "^0.1.12",</a:t>
            </a:r>
          </a:p>
          <a:p>
            <a:r>
              <a:rPr lang="es-ES" noProof="1" smtClean="0"/>
              <a:t>"karma-firefox-launcher": "^0.1.6",</a:t>
            </a:r>
          </a:p>
          <a:p>
            <a:r>
              <a:rPr lang="es-ES" noProof="1" smtClean="0"/>
              <a:t>"karma-jasmine": "^0.3.5",</a:t>
            </a:r>
          </a:p>
          <a:p>
            <a:r>
              <a:rPr lang="es-ES" noProof="1" smtClean="0"/>
              <a:t>"karma-junit-reporter": "^0.2.2",</a:t>
            </a:r>
          </a:p>
          <a:p>
            <a:r>
              <a:rPr lang="es-ES" noProof="1" smtClean="0"/>
              <a:t>"protractor": "^2.1.0",</a:t>
            </a:r>
          </a:p>
          <a:p>
            <a:r>
              <a:rPr lang="es-ES" noProof="1" smtClean="0"/>
              <a:t>"shelljs": "^0.2.6"</a:t>
            </a:r>
            <a:endParaRPr lang="es-ES" noProof="1"/>
          </a:p>
        </p:txBody>
      </p:sp>
      <p:sp>
        <p:nvSpPr>
          <p:cNvPr id="38" name="Flecha curvada hacia la derecha 37"/>
          <p:cNvSpPr/>
          <p:nvPr/>
        </p:nvSpPr>
        <p:spPr>
          <a:xfrm rot="977461">
            <a:off x="1685122" y="1831043"/>
            <a:ext cx="826702" cy="12230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9" name="Flecha curvada hacia la izquierda 38"/>
          <p:cNvSpPr/>
          <p:nvPr/>
        </p:nvSpPr>
        <p:spPr>
          <a:xfrm rot="20072016">
            <a:off x="7568518" y="3009143"/>
            <a:ext cx="702365" cy="11380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85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Proyecto con </a:t>
            </a:r>
            <a:r>
              <a:rPr lang="en-US" dirty="0" smtClean="0"/>
              <a:t>Angular seed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1" y="1487763"/>
            <a:ext cx="1905000" cy="1152525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2107096" y="2064025"/>
            <a:ext cx="662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704" y="1649413"/>
            <a:ext cx="1876425" cy="17430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194853" y="1740859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Accedemos a index.html vía </a:t>
            </a:r>
            <a:r>
              <a:rPr lang="en-US" i="1" dirty="0" smtClean="0"/>
              <a:t>localhost</a:t>
            </a:r>
            <a:endParaRPr lang="en-US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300034" y="2520950"/>
            <a:ext cx="2890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usando IIS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usando el servidor Node.js incluido y ya configurado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08" y="3761820"/>
            <a:ext cx="3914775" cy="75247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05588" y="3352386"/>
            <a:ext cx="1218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npm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start</a:t>
            </a:r>
            <a:endParaRPr lang="es-ES" sz="2000" b="1" dirty="0"/>
          </a:p>
        </p:txBody>
      </p:sp>
      <p:sp>
        <p:nvSpPr>
          <p:cNvPr id="13" name="Rectángulo 12"/>
          <p:cNvSpPr/>
          <p:nvPr/>
        </p:nvSpPr>
        <p:spPr>
          <a:xfrm>
            <a:off x="1514601" y="5211930"/>
            <a:ext cx="263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http://localhost:8000/app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05588" y="4842598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el navegador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53" y="4138057"/>
            <a:ext cx="2145433" cy="15862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6" name="CuadroTexto 15"/>
          <p:cNvSpPr txBox="1"/>
          <p:nvPr/>
        </p:nvSpPr>
        <p:spPr>
          <a:xfrm>
            <a:off x="2445842" y="5848384"/>
            <a:ext cx="339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Podemos modificar el contenido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825" y="5303316"/>
            <a:ext cx="2286000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57286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78" y="2060812"/>
            <a:ext cx="5684771" cy="38231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noProof="1" smtClean="0"/>
              <a:t>ngBoilerplate</a:t>
            </a:r>
            <a:endParaRPr lang="en-US" noProof="1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08574" y="1123601"/>
            <a:ext cx="762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esqueleto de una aplicación desarrollada …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993420" y="1492933"/>
            <a:ext cx="411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github.com/angular/angular-seed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7112384" y="4346713"/>
            <a:ext cx="1324139" cy="543339"/>
          </a:xfrm>
          <a:prstGeom prst="ellipse">
            <a:avLst/>
          </a:prstGeom>
          <a:solidFill>
            <a:srgbClr val="EAEAEA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734520" y="2926447"/>
            <a:ext cx="18551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Angular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Angular Placeholders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08574" y="2291517"/>
            <a:ext cx="85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Incluye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083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322654" cy="638174"/>
          </a:xfrm>
        </p:spPr>
        <p:txBody>
          <a:bodyPr>
            <a:normAutofit/>
          </a:bodyPr>
          <a:lstStyle/>
          <a:p>
            <a:pPr algn="ctr"/>
            <a:r>
              <a:rPr lang="en-US" noProof="1" smtClean="0"/>
              <a:t>ngBoilerplate</a:t>
            </a:r>
            <a:r>
              <a:rPr lang="en-US" dirty="0" smtClean="0"/>
              <a:t>: </a:t>
            </a:r>
            <a:r>
              <a:rPr lang="es-ES" dirty="0" smtClean="0"/>
              <a:t>Instalación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7424" y="1869627"/>
            <a:ext cx="5747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/>
              <a:t>git</a:t>
            </a:r>
            <a:r>
              <a:rPr lang="es-ES" sz="1600" dirty="0"/>
              <a:t> clone https://</a:t>
            </a:r>
            <a:r>
              <a:rPr lang="es-ES" sz="1600" dirty="0" smtClean="0"/>
              <a:t>github.com/ngbp/ngbp.git 03b_Proyecto_ngB</a:t>
            </a:r>
            <a:endParaRPr lang="es-ES" sz="1600" dirty="0"/>
          </a:p>
        </p:txBody>
      </p:sp>
      <p:sp>
        <p:nvSpPr>
          <p:cNvPr id="6" name="Rectángulo 5"/>
          <p:cNvSpPr/>
          <p:nvPr/>
        </p:nvSpPr>
        <p:spPr>
          <a:xfrm>
            <a:off x="1187968" y="1316872"/>
            <a:ext cx="273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/>
              <a:t>git</a:t>
            </a:r>
            <a:r>
              <a:rPr lang="es-ES" sz="2000" b="1" dirty="0"/>
              <a:t> clone </a:t>
            </a:r>
            <a:r>
              <a:rPr lang="es-ES" sz="2000" b="1" dirty="0" smtClean="0"/>
              <a:t> origen destino</a:t>
            </a:r>
            <a:endParaRPr lang="es-ES" sz="20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187968" y="2568278"/>
            <a:ext cx="49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 necesario tener instalado / instalar globalmente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863505" y="3483134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npm -g install grunt-cli karma bower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494556" y="2390322"/>
            <a:ext cx="11120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grunt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bower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karma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87968" y="3025706"/>
            <a:ext cx="41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 ya tenemos los dos primeros, en vez de </a:t>
            </a:r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2968071" y="3949994"/>
            <a:ext cx="2353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b="1" dirty="0"/>
              <a:t>npm -g install </a:t>
            </a:r>
            <a:r>
              <a:rPr lang="sv-SE" sz="2000" b="1" dirty="0" smtClean="0"/>
              <a:t>karma</a:t>
            </a:r>
            <a:endParaRPr lang="es-ES" sz="20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229966" y="3965383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Ejecutamos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229966" y="4551117"/>
            <a:ext cx="565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 nivel del proyecto, completamos todas las dependencias</a:t>
            </a:r>
            <a:endParaRPr lang="es-ES" dirty="0"/>
          </a:p>
        </p:txBody>
      </p:sp>
      <p:sp>
        <p:nvSpPr>
          <p:cNvPr id="22" name="Rectángulo 21"/>
          <p:cNvSpPr/>
          <p:nvPr/>
        </p:nvSpPr>
        <p:spPr>
          <a:xfrm>
            <a:off x="2058946" y="5556791"/>
            <a:ext cx="1577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 smtClean="0"/>
              <a:t>bower</a:t>
            </a:r>
            <a:r>
              <a:rPr lang="es-ES" sz="2000" b="1" dirty="0" smtClean="0"/>
              <a:t> </a:t>
            </a:r>
            <a:r>
              <a:rPr lang="es-ES" sz="2000" b="1" dirty="0" err="1"/>
              <a:t>install</a:t>
            </a:r>
            <a:endParaRPr lang="es-ES" sz="2000" b="1" dirty="0"/>
          </a:p>
        </p:txBody>
      </p:sp>
      <p:sp>
        <p:nvSpPr>
          <p:cNvPr id="23" name="Rectángulo 22"/>
          <p:cNvSpPr/>
          <p:nvPr/>
        </p:nvSpPr>
        <p:spPr>
          <a:xfrm>
            <a:off x="2058946" y="5118775"/>
            <a:ext cx="1363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/>
              <a:t>npm</a:t>
            </a:r>
            <a:r>
              <a:rPr lang="es-ES" sz="2000" b="1" dirty="0"/>
              <a:t> </a:t>
            </a:r>
            <a:r>
              <a:rPr lang="es-ES" sz="2000" b="1" dirty="0" err="1"/>
              <a:t>install</a:t>
            </a:r>
            <a:endParaRPr lang="es-ES" sz="20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268711" y="5115485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lee el fichero </a:t>
            </a:r>
            <a:r>
              <a:rPr lang="es-ES" dirty="0" err="1" smtClean="0"/>
              <a:t>package.json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289977" y="5572180"/>
            <a:ext cx="247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lee el fichero </a:t>
            </a:r>
            <a:r>
              <a:rPr lang="es-ES" dirty="0" err="1" smtClean="0"/>
              <a:t>bower.json</a:t>
            </a:r>
            <a:endParaRPr lang="es-ES" dirty="0"/>
          </a:p>
        </p:txBody>
      </p:sp>
      <p:cxnSp>
        <p:nvCxnSpPr>
          <p:cNvPr id="27" name="Conector recto de flecha 26"/>
          <p:cNvCxnSpPr>
            <a:stCxn id="23" idx="3"/>
            <a:endCxn id="24" idx="1"/>
          </p:cNvCxnSpPr>
          <p:nvPr/>
        </p:nvCxnSpPr>
        <p:spPr>
          <a:xfrm flipV="1">
            <a:off x="3422846" y="5300151"/>
            <a:ext cx="845865" cy="18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2" idx="3"/>
            <a:endCxn id="26" idx="1"/>
          </p:cNvCxnSpPr>
          <p:nvPr/>
        </p:nvCxnSpPr>
        <p:spPr>
          <a:xfrm>
            <a:off x="3636334" y="5756846"/>
            <a:ext cx="653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Características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60207" y="1261144"/>
            <a:ext cx="75763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extiende</a:t>
            </a: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directamente las funcionalidades </a:t>
            </a:r>
            <a:r>
              <a:rPr lang="es-E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HTML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utiliza como patrón arquitectónico </a:t>
            </a:r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MVC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(Modelo, Vista, Controlador) o similares (estrictamente sería MV* o MVW 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(Model-View-Whatever</a:t>
            </a: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esta especialmente orientado a la creación de aplicaciones </a:t>
            </a:r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SPA (</a:t>
            </a:r>
            <a:r>
              <a:rPr lang="es-ES" sz="2000" b="1" i="1" dirty="0">
                <a:solidFill>
                  <a:srgbClr val="000000"/>
                </a:solidFill>
                <a:latin typeface="Calibri" panose="020F0502020204030204" pitchFamily="34" charset="0"/>
              </a:rPr>
              <a:t>Single-Page </a:t>
            </a:r>
            <a:r>
              <a:rPr lang="en-US" sz="2000" b="1" i="1" dirty="0">
                <a:solidFill>
                  <a:srgbClr val="000000"/>
                </a:solidFill>
                <a:latin typeface="Calibri" panose="020F0502020204030204" pitchFamily="34" charset="0"/>
              </a:rPr>
              <a:t>Applications</a:t>
            </a:r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s-ES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es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muy eficiente: promueve el uso </a:t>
            </a:r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patrones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de diseño de </a:t>
            </a: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software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permite  crear </a:t>
            </a:r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tests unitario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s y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 End-to-End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de forma sencilla empleando </a:t>
            </a:r>
            <a:r>
              <a:rPr lang="es-E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Jasmine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y </a:t>
            </a:r>
            <a:r>
              <a:rPr lang="es-ES" sz="20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Karma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al estar exclusivamente orientado a la lógica, es un 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framework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  muy liviano: no incluye elementos gráficos ni CSS</a:t>
            </a: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b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Por eso se complementa muy bien con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498406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322654" cy="638174"/>
          </a:xfrm>
        </p:spPr>
        <p:txBody>
          <a:bodyPr>
            <a:normAutofit/>
          </a:bodyPr>
          <a:lstStyle/>
          <a:p>
            <a:pPr algn="ctr"/>
            <a:r>
              <a:rPr lang="en-US" noProof="1" smtClean="0"/>
              <a:t>ngBoilerplate</a:t>
            </a:r>
            <a:r>
              <a:rPr lang="en-US" dirty="0" smtClean="0"/>
              <a:t>: </a:t>
            </a:r>
            <a:r>
              <a:rPr lang="es-ES" dirty="0" smtClean="0"/>
              <a:t>Uso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7611" y="1215005"/>
            <a:ext cx="5209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Como está basado en </a:t>
            </a:r>
            <a:r>
              <a:rPr lang="en-US" i="1" dirty="0" smtClean="0"/>
              <a:t>Grunt</a:t>
            </a:r>
            <a:r>
              <a:rPr lang="es-ES" dirty="0" smtClean="0"/>
              <a:t>, es necesario ejecutar (sin cerrar la correspondiente consola)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877611" y="2229703"/>
            <a:ext cx="1459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grunt watch</a:t>
            </a:r>
            <a:endParaRPr lang="en-US" sz="20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2900480" y="2229703"/>
            <a:ext cx="5455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supervisa constantemente las carpetas </a:t>
            </a:r>
            <a:r>
              <a:rPr lang="en-US" i="1" noProof="1" smtClean="0"/>
              <a:t>src</a:t>
            </a:r>
            <a:r>
              <a:rPr lang="es-ES" dirty="0" smtClean="0"/>
              <a:t>, donde se debe hacer cualquier modificación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actualiza el contenido de la carpeta </a:t>
            </a:r>
            <a:r>
              <a:rPr lang="en-US" i="1" dirty="0" smtClean="0"/>
              <a:t>build</a:t>
            </a:r>
            <a:r>
              <a:rPr lang="es-ES" dirty="0" smtClean="0"/>
              <a:t>, donde se deben comprobar los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levanta un servidor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inicia Firefox con un acceso a karma, para las pruebas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51" y="4093089"/>
            <a:ext cx="3558984" cy="10779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00480" y="5377217"/>
            <a:ext cx="20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inicia </a:t>
            </a:r>
            <a:r>
              <a:rPr lang="es-ES" noProof="1" smtClean="0"/>
              <a:t>LiveReload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238897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noProof="1" smtClean="0"/>
              <a:t>Proyecto con </a:t>
            </a:r>
            <a:r>
              <a:rPr lang="en-US" noProof="1" smtClean="0"/>
              <a:t>ngBoilerplate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634"/>
            <a:ext cx="4689103" cy="344596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05266" y="1760575"/>
            <a:ext cx="188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Accedemos a la carpeta </a:t>
            </a:r>
            <a:r>
              <a:rPr lang="en-US" i="1" dirty="0" smtClean="0"/>
              <a:t>build</a:t>
            </a:r>
            <a:r>
              <a:rPr lang="es-ES" dirty="0" smtClean="0"/>
              <a:t> del proyecto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79" y="2816414"/>
            <a:ext cx="4885487" cy="344596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759355" y="4004763"/>
            <a:ext cx="2210083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Comprobamos como se refleja en ella cualquier cambio en los ficheros .tpl.html de la carpeta </a:t>
            </a:r>
            <a:r>
              <a:rPr lang="es-ES" noProof="1" smtClean="0"/>
              <a:t>src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520768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Yeoman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28649" y="1898898"/>
            <a:ext cx="1949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http://yeoman.io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942" y="2438400"/>
            <a:ext cx="6227631" cy="392221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28649" y="1190143"/>
            <a:ext cx="7580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Ecosistema de generadores de código y de proyectos de distintos lenguajes y plataforma, incluyendo uno específico para Angular.JS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5204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Yeoman</a:t>
            </a:r>
            <a:r>
              <a:rPr lang="es-ES" dirty="0" smtClean="0"/>
              <a:t>: instalación (1)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90778" y="1185770"/>
            <a:ext cx="223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Dependencias previas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722283" y="1737572"/>
            <a:ext cx="1183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 smtClean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Node.js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098563" y="1737572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Compass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6378982" y="1737572"/>
            <a:ext cx="163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Pre-procesador </a:t>
            </a:r>
            <a:r>
              <a:rPr lang="es-ES" noProof="1" smtClean="0"/>
              <a:t>SaSS</a:t>
            </a:r>
            <a:endParaRPr lang="es-ES" noProof="1"/>
          </a:p>
        </p:txBody>
      </p:sp>
      <p:cxnSp>
        <p:nvCxnSpPr>
          <p:cNvPr id="11" name="Conector recto de flecha 10"/>
          <p:cNvCxnSpPr>
            <a:stCxn id="8" idx="3"/>
            <a:endCxn id="9" idx="1"/>
          </p:cNvCxnSpPr>
          <p:nvPr/>
        </p:nvCxnSpPr>
        <p:spPr>
          <a:xfrm>
            <a:off x="5413347" y="2060738"/>
            <a:ext cx="965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ás 11"/>
          <p:cNvSpPr/>
          <p:nvPr/>
        </p:nvSpPr>
        <p:spPr>
          <a:xfrm>
            <a:off x="3188687" y="1792199"/>
            <a:ext cx="504968" cy="5186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1713667" y="3039327"/>
            <a:ext cx="321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npm -g install </a:t>
            </a:r>
            <a:r>
              <a:rPr lang="sv-SE" dirty="0" smtClean="0"/>
              <a:t>yo grunt-cli bower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38130" y="2581899"/>
            <a:ext cx="430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 ya tenemos los </a:t>
            </a:r>
            <a:r>
              <a:rPr lang="en-US" i="1" dirty="0" smtClean="0"/>
              <a:t>Grunt,</a:t>
            </a:r>
            <a:r>
              <a:rPr lang="es-ES" dirty="0" smtClean="0"/>
              <a:t> </a:t>
            </a:r>
            <a:r>
              <a:rPr lang="en-US" i="1" dirty="0" smtClean="0"/>
              <a:t>Bower</a:t>
            </a:r>
            <a:r>
              <a:rPr lang="es-ES" dirty="0" smtClean="0"/>
              <a:t>, en vez de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2818233" y="3506187"/>
            <a:ext cx="1936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b="1" dirty="0"/>
              <a:t>npm -g install </a:t>
            </a:r>
            <a:r>
              <a:rPr lang="sv-SE" sz="2000" b="1" dirty="0" smtClean="0"/>
              <a:t>yo</a:t>
            </a:r>
            <a:endParaRPr lang="es-ES" sz="20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080128" y="3521576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Ejecutamos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192697" y="4306957"/>
            <a:ext cx="705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 continuación se instalan los generadores requeridos, de los que existen para </a:t>
            </a:r>
            <a:r>
              <a:rPr lang="en-US" i="1" dirty="0" smtClean="0"/>
              <a:t>Yeoman</a:t>
            </a:r>
            <a:r>
              <a:rPr lang="es-ES" dirty="0" smtClean="0"/>
              <a:t>; en este caso los de </a:t>
            </a:r>
            <a:r>
              <a:rPr lang="es-ES" i="1" dirty="0" smtClean="0"/>
              <a:t>Angular</a:t>
            </a:r>
            <a:r>
              <a:rPr lang="es-ES" dirty="0" smtClean="0"/>
              <a:t> y </a:t>
            </a:r>
            <a:r>
              <a:rPr lang="es-ES" i="1" dirty="0" smtClean="0"/>
              <a:t>Karma</a:t>
            </a:r>
            <a:endParaRPr lang="es-ES" i="1" dirty="0"/>
          </a:p>
        </p:txBody>
      </p:sp>
      <p:sp>
        <p:nvSpPr>
          <p:cNvPr id="18" name="Rectángulo 17"/>
          <p:cNvSpPr/>
          <p:nvPr/>
        </p:nvSpPr>
        <p:spPr>
          <a:xfrm>
            <a:off x="2313951" y="5131658"/>
            <a:ext cx="5455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b="1" dirty="0"/>
              <a:t>npm -g install generator-karma generator-angular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31358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Yeoman</a:t>
            </a:r>
            <a:r>
              <a:rPr lang="es-ES" dirty="0" smtClean="0"/>
              <a:t>: instalación (2)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42818" y="1445794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Creamos la carpeta del proyecto y en ella ejecutamos 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2533629" y="1888287"/>
            <a:ext cx="318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yo angular &lt;</a:t>
            </a:r>
            <a:r>
              <a:rPr lang="es-ES" b="1" dirty="0" err="1" smtClean="0"/>
              <a:t>nombre_proyecto</a:t>
            </a:r>
            <a:r>
              <a:rPr lang="es-ES" b="1" dirty="0" smtClean="0"/>
              <a:t>&gt;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364537" y="2330780"/>
            <a:ext cx="4811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.../03c_Proyecto_Yo&gt;yo </a:t>
            </a:r>
            <a:r>
              <a:rPr lang="es-ES" dirty="0"/>
              <a:t>angular 03c_Proyecto_Yo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90" y="2893324"/>
            <a:ext cx="4998733" cy="326181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8649" y="3026175"/>
            <a:ext cx="2251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interface permite seleccionar fácilmente las opciones presentadas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28649" y="4401749"/>
            <a:ext cx="2142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un momento, la instalación parece quedar detenida ; hay que pulsar </a:t>
            </a:r>
            <a:r>
              <a:rPr lang="es-ES" dirty="0" err="1" smtClean="0"/>
              <a:t>enter</a:t>
            </a:r>
            <a:r>
              <a:rPr lang="es-ES" dirty="0" smtClean="0"/>
              <a:t> aunque no se indica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4142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Yeoman</a:t>
            </a:r>
            <a:r>
              <a:rPr lang="es-ES" dirty="0" smtClean="0"/>
              <a:t>: instalación (3)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4" y="1477725"/>
            <a:ext cx="5172075" cy="1609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1476" y="3561874"/>
            <a:ext cx="52494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Una vez concluido ejecutamos </a:t>
            </a:r>
            <a:r>
              <a:rPr lang="en-US" sz="2000" b="1" dirty="0" smtClean="0"/>
              <a:t>grunt</a:t>
            </a:r>
            <a:r>
              <a:rPr lang="es-ES" dirty="0" smtClean="0"/>
              <a:t>, para que realice todas las tareas definidas en Gruntfile.js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057914" y="4484034"/>
            <a:ext cx="67332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Finalmente </a:t>
            </a:r>
            <a:r>
              <a:rPr lang="en-US" sz="2000" b="1" dirty="0"/>
              <a:t>grunt </a:t>
            </a:r>
            <a:r>
              <a:rPr lang="en-US" sz="2000" b="1" dirty="0" smtClean="0"/>
              <a:t>serve </a:t>
            </a:r>
            <a:r>
              <a:rPr lang="es-ES" dirty="0" smtClean="0"/>
              <a:t>se encarga de levantar un servidor node.js en determinado puerto (e.g. 9000)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4110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Proyecto con </a:t>
            </a:r>
            <a:r>
              <a:rPr lang="en-US" dirty="0" smtClean="0"/>
              <a:t>Yeoman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31" y="1363330"/>
            <a:ext cx="3887061" cy="45206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8650" y="1789043"/>
            <a:ext cx="2936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Nuevamente disponemos en el proyecto de app (donde trabajamos) y </a:t>
            </a:r>
            <a:r>
              <a:rPr lang="es-ES" i="1" noProof="1" smtClean="0"/>
              <a:t>dist</a:t>
            </a:r>
            <a:r>
              <a:rPr lang="es-ES" dirty="0" smtClean="0"/>
              <a:t> (mantenida por </a:t>
            </a:r>
            <a:r>
              <a:rPr lang="en-US" i="1" dirty="0" smtClean="0"/>
              <a:t>grunt</a:t>
            </a:r>
            <a:r>
              <a:rPr lang="es-ES" dirty="0" smtClean="0"/>
              <a:t>) y actualizada con los cambios que hagamos gracias a </a:t>
            </a:r>
            <a:r>
              <a:rPr lang="es-ES" i="1" noProof="1" smtClean="0"/>
              <a:t>LiveReload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092476" y="4144445"/>
            <a:ext cx="2472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Vemos en el ejemplo el modo responsivo tras haber modificado la vista home.html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30" y="2592670"/>
            <a:ext cx="3174723" cy="38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8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Yeoman</a:t>
            </a:r>
            <a:r>
              <a:rPr lang="es-ES" dirty="0" smtClean="0"/>
              <a:t>: generadores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54157" y="1444487"/>
            <a:ext cx="587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Yeoman</a:t>
            </a:r>
            <a:r>
              <a:rPr lang="es-ES" dirty="0" smtClean="0"/>
              <a:t> dispone además de diversos generadores de código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175261" y="1813819"/>
            <a:ext cx="464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github.com/yeoman/generator-angular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350946" y="2415932"/>
            <a:ext cx="19087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angular:controller</a:t>
            </a:r>
            <a:endParaRPr lang="es-ES" dirty="0"/>
          </a:p>
          <a:p>
            <a:r>
              <a:rPr lang="es-ES" dirty="0" err="1"/>
              <a:t>angular:directive</a:t>
            </a:r>
            <a:endParaRPr lang="es-ES" dirty="0"/>
          </a:p>
          <a:p>
            <a:r>
              <a:rPr lang="es-ES" dirty="0" err="1"/>
              <a:t>angular:filter</a:t>
            </a:r>
            <a:endParaRPr lang="es-ES" dirty="0"/>
          </a:p>
          <a:p>
            <a:r>
              <a:rPr lang="es-ES" dirty="0" err="1"/>
              <a:t>angular:route</a:t>
            </a:r>
            <a:endParaRPr lang="es-ES" dirty="0"/>
          </a:p>
          <a:p>
            <a:r>
              <a:rPr lang="es-ES" dirty="0" err="1"/>
              <a:t>angular:service</a:t>
            </a:r>
            <a:endParaRPr lang="es-ES" dirty="0"/>
          </a:p>
          <a:p>
            <a:r>
              <a:rPr lang="es-ES" dirty="0" err="1"/>
              <a:t>angular:provider</a:t>
            </a:r>
            <a:endParaRPr lang="es-ES" dirty="0"/>
          </a:p>
          <a:p>
            <a:r>
              <a:rPr lang="es-ES" dirty="0" err="1"/>
              <a:t>angular:factory</a:t>
            </a:r>
            <a:endParaRPr lang="es-ES" dirty="0"/>
          </a:p>
          <a:p>
            <a:r>
              <a:rPr lang="es-ES" dirty="0" err="1"/>
              <a:t>angular:value</a:t>
            </a:r>
            <a:endParaRPr lang="es-ES" dirty="0"/>
          </a:p>
          <a:p>
            <a:r>
              <a:rPr lang="es-ES" dirty="0" err="1"/>
              <a:t>angular:constant</a:t>
            </a:r>
            <a:endParaRPr lang="es-ES" dirty="0"/>
          </a:p>
          <a:p>
            <a:r>
              <a:rPr lang="es-ES" dirty="0" err="1"/>
              <a:t>angular:decorator</a:t>
            </a:r>
            <a:endParaRPr lang="es-ES" dirty="0"/>
          </a:p>
          <a:p>
            <a:r>
              <a:rPr lang="es-ES" dirty="0" err="1"/>
              <a:t>angular:view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263151" y="2552483"/>
            <a:ext cx="174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ejecutarlos: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417984" y="3223544"/>
            <a:ext cx="3267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detenemos el servidor web levantado por </a:t>
            </a:r>
            <a:r>
              <a:rPr lang="en-US" b="1" dirty="0" smtClean="0"/>
              <a:t>grunt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ejecutamos yo y el generador que necesitamos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5321233" y="4586146"/>
            <a:ext cx="274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noProof="1" smtClean="0"/>
              <a:t>yo angular:view &lt;nombre&gt;</a:t>
            </a:r>
            <a:endParaRPr lang="en-US" b="1" noProof="1"/>
          </a:p>
        </p:txBody>
      </p:sp>
      <p:sp>
        <p:nvSpPr>
          <p:cNvPr id="13" name="CuadroTexto 12"/>
          <p:cNvSpPr txBox="1"/>
          <p:nvPr/>
        </p:nvSpPr>
        <p:spPr>
          <a:xfrm>
            <a:off x="5318925" y="4978182"/>
            <a:ext cx="292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Crearía la correspondiente vista nueva  en la carpeta adecuada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5517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noProof="1" smtClean="0"/>
              <a:t>CleverStack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41693" y="1871604"/>
            <a:ext cx="222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http://cleverstack.io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828" y="2405362"/>
            <a:ext cx="5624695" cy="403469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17865" y="1306226"/>
            <a:ext cx="26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Combina la instalación de 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3741693" y="1167727"/>
            <a:ext cx="2781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un </a:t>
            </a:r>
            <a:r>
              <a:rPr lang="en-US" i="1" dirty="0"/>
              <a:t>back-end</a:t>
            </a:r>
            <a:r>
              <a:rPr lang="es-ES" dirty="0"/>
              <a:t> con Node.js </a:t>
            </a:r>
            <a:endParaRPr lang="es-ES" dirty="0" smtClean="0"/>
          </a:p>
          <a:p>
            <a:r>
              <a:rPr lang="es-ES" dirty="0" smtClean="0"/>
              <a:t>un </a:t>
            </a:r>
            <a:r>
              <a:rPr lang="en-US" i="1" dirty="0"/>
              <a:t>front-end</a:t>
            </a:r>
            <a:r>
              <a:rPr lang="es-ES" dirty="0"/>
              <a:t> con AngularJS</a:t>
            </a:r>
          </a:p>
        </p:txBody>
      </p:sp>
    </p:spTree>
    <p:extLst>
      <p:ext uri="{BB962C8B-B14F-4D97-AF65-F5344CB8AC3E}">
        <p14:creationId xmlns:p14="http://schemas.microsoft.com/office/powerpoint/2010/main" val="219010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Más Desarrollo </a:t>
            </a:r>
            <a:r>
              <a:rPr lang="es-ES" dirty="0"/>
              <a:t>declarativo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648819" y="1567885"/>
            <a:ext cx="26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Nuevas directivas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142111" y="1567885"/>
            <a:ext cx="96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Filtros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648819" y="3300964"/>
            <a:ext cx="2393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Directivas de eventos</a:t>
            </a:r>
          </a:p>
          <a:p>
            <a:r>
              <a:rPr lang="es-ES" dirty="0" smtClean="0"/>
              <a:t>CSS: </a:t>
            </a:r>
            <a:r>
              <a:rPr lang="es-ES" dirty="0" err="1" smtClean="0"/>
              <a:t>ngStyle</a:t>
            </a:r>
            <a:r>
              <a:rPr lang="es-ES" dirty="0" smtClean="0"/>
              <a:t> - </a:t>
            </a:r>
            <a:r>
              <a:rPr lang="es-ES" dirty="0" err="1" smtClean="0"/>
              <a:t>ngClass</a:t>
            </a:r>
            <a:endParaRPr lang="es-ES" dirty="0" smtClean="0"/>
          </a:p>
          <a:p>
            <a:r>
              <a:rPr lang="es-ES" dirty="0" smtClean="0"/>
              <a:t>Imágenes</a:t>
            </a:r>
          </a:p>
          <a:p>
            <a:r>
              <a:rPr lang="es-ES" dirty="0" smtClean="0"/>
              <a:t>Directivas y formularios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648818" y="5027640"/>
            <a:ext cx="201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 de Directivas propias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648819" y="2192968"/>
            <a:ext cx="2016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ngBind</a:t>
            </a:r>
            <a:r>
              <a:rPr lang="es-ES" dirty="0"/>
              <a:t> – </a:t>
            </a:r>
            <a:r>
              <a:rPr lang="es-ES" dirty="0" err="1"/>
              <a:t>ngCloak</a:t>
            </a:r>
            <a:endParaRPr lang="es-ES" dirty="0"/>
          </a:p>
          <a:p>
            <a:r>
              <a:rPr lang="es-ES" dirty="0" err="1"/>
              <a:t>ngInclude</a:t>
            </a:r>
            <a:endParaRPr lang="es-ES" dirty="0"/>
          </a:p>
          <a:p>
            <a:r>
              <a:rPr lang="es-ES" dirty="0" err="1"/>
              <a:t>ngShow</a:t>
            </a:r>
            <a:r>
              <a:rPr lang="es-ES" dirty="0"/>
              <a:t> - </a:t>
            </a:r>
            <a:r>
              <a:rPr lang="es-ES" dirty="0" err="1"/>
              <a:t>ngHide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5142111" y="2192968"/>
            <a:ext cx="29193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Escalares</a:t>
            </a:r>
            <a:r>
              <a:rPr lang="en-US" dirty="0" smtClean="0"/>
              <a:t> (f</a:t>
            </a:r>
            <a:r>
              <a:rPr lang="es-ES" dirty="0" err="1" smtClean="0"/>
              <a:t>iltros</a:t>
            </a:r>
            <a:r>
              <a:rPr lang="es-ES" dirty="0" smtClean="0"/>
              <a:t> </a:t>
            </a:r>
            <a:r>
              <a:rPr lang="es-ES" dirty="0"/>
              <a:t>de </a:t>
            </a:r>
            <a:r>
              <a:rPr lang="es-ES" dirty="0" smtClean="0"/>
              <a:t>formato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lowercase / uppercase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currency</a:t>
            </a:r>
          </a:p>
          <a:p>
            <a:r>
              <a:rPr lang="en-US" dirty="0"/>
              <a:t>Arrays</a:t>
            </a:r>
          </a:p>
          <a:p>
            <a:pPr lvl="1"/>
            <a:r>
              <a:rPr lang="en-US" dirty="0" smtClean="0"/>
              <a:t>filter</a:t>
            </a:r>
            <a:endParaRPr lang="en-US" dirty="0"/>
          </a:p>
          <a:p>
            <a:pPr lvl="1"/>
            <a:r>
              <a:rPr lang="en-US" dirty="0" err="1"/>
              <a:t>limitTo</a:t>
            </a:r>
            <a:endParaRPr lang="en-US" dirty="0"/>
          </a:p>
          <a:p>
            <a:pPr lvl="1"/>
            <a:r>
              <a:rPr lang="en-US" dirty="0" err="1"/>
              <a:t>orderBy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671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Características: MVC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043225" y="1310313"/>
            <a:ext cx="7345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Patrón </a:t>
            </a:r>
            <a:r>
              <a:rPr lang="es-ES" b="1" dirty="0"/>
              <a:t>arquitectónico </a:t>
            </a:r>
            <a:r>
              <a:rPr lang="es-ES" dirty="0"/>
              <a:t>(según otros autores </a:t>
            </a:r>
            <a:r>
              <a:rPr lang="es-ES" b="1" dirty="0"/>
              <a:t>patrón de diseño</a:t>
            </a:r>
            <a:r>
              <a:rPr lang="es-ES" dirty="0"/>
              <a:t>)</a:t>
            </a:r>
          </a:p>
          <a:p>
            <a:r>
              <a:rPr lang="es-ES" dirty="0" smtClean="0"/>
              <a:t>separación </a:t>
            </a:r>
            <a:r>
              <a:rPr lang="es-ES" dirty="0"/>
              <a:t>del código de los programas dependiendo de su responsabilidad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524703" y="2045778"/>
            <a:ext cx="38229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reutilización </a:t>
            </a:r>
            <a:r>
              <a:rPr lang="es-ES" b="1" dirty="0"/>
              <a:t>de </a:t>
            </a:r>
            <a:r>
              <a:rPr lang="es-ES" b="1" dirty="0" smtClean="0"/>
              <a:t>código</a:t>
            </a:r>
            <a:br>
              <a:rPr lang="es-ES" b="1" dirty="0" smtClean="0"/>
            </a:br>
            <a:r>
              <a:rPr lang="es-ES" dirty="0" smtClean="0"/>
              <a:t>(</a:t>
            </a:r>
            <a:r>
              <a:rPr lang="en-US" i="1" dirty="0" smtClean="0"/>
              <a:t>code reuse</a:t>
            </a:r>
            <a:r>
              <a:rPr lang="es-ES" dirty="0" smtClean="0"/>
              <a:t>, </a:t>
            </a:r>
            <a:r>
              <a:rPr lang="es-ES" u="sng" noProof="1" smtClean="0"/>
              <a:t>Douglas McIlroy</a:t>
            </a:r>
            <a:r>
              <a:rPr lang="es-ES" dirty="0" smtClean="0"/>
              <a:t>, 1968)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separación </a:t>
            </a:r>
            <a:r>
              <a:rPr lang="es-ES" b="1" dirty="0"/>
              <a:t>de </a:t>
            </a:r>
            <a:r>
              <a:rPr lang="es-ES" b="1" dirty="0" smtClean="0"/>
              <a:t>conceptos</a:t>
            </a:r>
            <a:br>
              <a:rPr lang="es-ES" b="1" dirty="0" smtClean="0"/>
            </a:br>
            <a:r>
              <a:rPr lang="es-ES" dirty="0" smtClean="0"/>
              <a:t>(</a:t>
            </a:r>
            <a:r>
              <a:rPr lang="en-US" i="1" dirty="0" smtClean="0"/>
              <a:t>separation of concerns</a:t>
            </a:r>
            <a:r>
              <a:rPr lang="es-ES" dirty="0" smtClean="0"/>
              <a:t>, </a:t>
            </a:r>
            <a:br>
              <a:rPr lang="es-ES" dirty="0" smtClean="0"/>
            </a:br>
            <a:r>
              <a:rPr lang="es-ES" u="sng" noProof="1" smtClean="0"/>
              <a:t>Edsger W. Dijkstra</a:t>
            </a:r>
            <a:r>
              <a:rPr lang="es-ES" dirty="0" smtClean="0"/>
              <a:t>, 1974 </a:t>
            </a:r>
            <a:r>
              <a:rPr lang="es-ES" dirty="0"/>
              <a:t>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025728" y="3978303"/>
            <a:ext cx="3933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Fue </a:t>
            </a:r>
            <a:r>
              <a:rPr lang="es-ES" dirty="0"/>
              <a:t>introducido </a:t>
            </a:r>
            <a:r>
              <a:rPr lang="es-ES" dirty="0" smtClean="0"/>
              <a:t>por el científico noruego </a:t>
            </a:r>
            <a:r>
              <a:rPr lang="es-ES" u="sng" noProof="1" smtClean="0"/>
              <a:t>Trygve Reenskaug</a:t>
            </a:r>
            <a:br>
              <a:rPr lang="es-ES" u="sng" noProof="1" smtClean="0"/>
            </a:br>
            <a:r>
              <a:rPr lang="es-ES" noProof="1" smtClean="0"/>
              <a:t>cuando trabajaba con </a:t>
            </a:r>
            <a:r>
              <a:rPr lang="es-ES" dirty="0" smtClean="0"/>
              <a:t>Smalltalk-76 en el </a:t>
            </a:r>
            <a:r>
              <a:rPr lang="en-US" i="1" dirty="0" smtClean="0"/>
              <a:t>Xerox Palo Alto Research Center </a:t>
            </a:r>
            <a:r>
              <a:rPr lang="es-ES" dirty="0" smtClean="0"/>
              <a:t>(</a:t>
            </a:r>
            <a:r>
              <a:rPr lang="es-ES" dirty="0"/>
              <a:t>PARC)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3225" y="2298582"/>
            <a:ext cx="2767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Se basa en las ideas claves en el desarrollo de la ingeniería del software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25728" y="5307042"/>
            <a:ext cx="3142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Más tarde fue re </a:t>
            </a:r>
            <a:r>
              <a:rPr lang="es-ES" dirty="0"/>
              <a:t>implementado en Smalltalk-80</a:t>
            </a:r>
          </a:p>
        </p:txBody>
      </p:sp>
      <p:pic>
        <p:nvPicPr>
          <p:cNvPr id="12" name="Picture 2" descr="https://upload.wikimedia.org/wikipedia/commons/7/77/Trygve_Reenskaug_%282010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3" y="3978303"/>
            <a:ext cx="1674635" cy="21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68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Más directivas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630005" y="476110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div 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ng-include="'include-me.html'"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&gt;&lt;/div&gt;</a:t>
            </a:r>
            <a:endParaRPr lang="bin-NG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46846" y="15377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equivale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 las expresiones {{}} pero incluyendo la funcionalidad de 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ngCloak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336119" y="153777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ngBind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335191" y="2228902"/>
            <a:ext cx="304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&lt;span 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ng-bind="2+2"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&gt;&lt;/span&gt;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931918" y="2228902"/>
            <a:ext cx="253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span&gt;</a:t>
            </a:r>
            <a:r>
              <a:rPr lang="es-ES" dirty="0">
                <a:solidFill>
                  <a:srgbClr val="FF0000"/>
                </a:solidFill>
                <a:latin typeface="Calibri" panose="020F0502020204030204" pitchFamily="34" charset="0"/>
              </a:rPr>
              <a:t>{{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"</a:t>
            </a:r>
            <a:r>
              <a:rPr lang="bin-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2+2</a:t>
            </a:r>
            <a:r>
              <a:rPr lang="es-ES" dirty="0" smtClean="0">
                <a:solidFill>
                  <a:srgbClr val="FF0000"/>
                </a:solidFill>
                <a:latin typeface="Calibri" panose="020F0502020204030204" pitchFamily="34" charset="0"/>
              </a:rPr>
              <a:t>"}}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&lt;/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span&gt;</a:t>
            </a:r>
          </a:p>
        </p:txBody>
      </p:sp>
      <p:cxnSp>
        <p:nvCxnSpPr>
          <p:cNvPr id="14" name="Conector recto de flecha 13"/>
          <p:cNvCxnSpPr>
            <a:stCxn id="8" idx="3"/>
          </p:cNvCxnSpPr>
          <p:nvPr/>
        </p:nvCxnSpPr>
        <p:spPr>
          <a:xfrm>
            <a:off x="4378396" y="2413568"/>
            <a:ext cx="43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1335191" y="295029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ngCloak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2629077" y="2996459"/>
            <a:ext cx="499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camuflaje": evita que se vean momentáneamente las directivas antes de que angularJS las compile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629077" y="3678325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&lt;p 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ng-cloak&gt;{{ 2 + 2 }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}&lt;/p&gt;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1318902" y="431195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ngInclude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2753804" y="4358116"/>
            <a:ext cx="5257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incluye en el documento el contenido de otro archivo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2896574" y="539473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muestran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/ ocultan un elemento según se les asigne un valor true o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false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275669" y="5401305"/>
            <a:ext cx="1096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ngShow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ngHide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064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Muestrario: mostrar y ocultar (1)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46162" y="1569492"/>
            <a:ext cx="241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Uso de la directiva 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ngShow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ngHide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s-ES" dirty="0"/>
          </a:p>
          <a:p>
            <a:r>
              <a:rPr lang="es-ES" dirty="0" smtClean="0"/>
              <a:t>asociándola al evento clic en un botón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19" y="1463673"/>
            <a:ext cx="4618700" cy="502465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6162" y="4790365"/>
            <a:ext cx="232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Separamos el </a:t>
            </a:r>
            <a:r>
              <a:rPr lang="en-US" i="1" dirty="0" smtClean="0"/>
              <a:t>footer</a:t>
            </a:r>
            <a:r>
              <a:rPr lang="es-ES" dirty="0" smtClean="0"/>
              <a:t> del fichero principal y lo incorporamos con la directiva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ngInclude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798394" y="3179928"/>
            <a:ext cx="241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Empleamos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ngCloak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pana mejorar la estética en el momento de cargar la página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2135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eventos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594816" y="1855881"/>
            <a:ext cx="16913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ngClick</a:t>
            </a:r>
            <a:endParaRPr lang="es-ES" dirty="0"/>
          </a:p>
          <a:p>
            <a:r>
              <a:rPr lang="es-ES" dirty="0" err="1"/>
              <a:t>ngDblclick</a:t>
            </a:r>
            <a:endParaRPr lang="es-ES" dirty="0"/>
          </a:p>
          <a:p>
            <a:r>
              <a:rPr lang="es-ES" dirty="0" err="1"/>
              <a:t>ngBlur</a:t>
            </a:r>
            <a:endParaRPr lang="es-ES" dirty="0"/>
          </a:p>
          <a:p>
            <a:r>
              <a:rPr lang="es-ES" dirty="0" err="1"/>
              <a:t>ngFocus</a:t>
            </a:r>
            <a:endParaRPr lang="es-ES" dirty="0"/>
          </a:p>
          <a:p>
            <a:r>
              <a:rPr lang="es-ES" dirty="0" err="1"/>
              <a:t>ngSubmit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ngMouseEnter</a:t>
            </a:r>
            <a:endParaRPr lang="es-ES" dirty="0"/>
          </a:p>
          <a:p>
            <a:r>
              <a:rPr lang="es-ES" dirty="0" err="1"/>
              <a:t>ngMouseLeave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345038" y="1679467"/>
            <a:ext cx="396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Todos los eventos de JS tienen definida su correspondiente directiva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345038" y="2622051"/>
            <a:ext cx="349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 nivel de la vista, puede definirse cual será la función manejadora del evento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4345038" y="3841040"/>
            <a:ext cx="418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funciones siempre incluidas en </a:t>
            </a:r>
            <a:r>
              <a:rPr lang="es-ES" dirty="0" smtClean="0"/>
              <a:t>el </a:t>
            </a:r>
            <a:r>
              <a:rPr lang="en-US" i="1" dirty="0" smtClean="0"/>
              <a:t>controller</a:t>
            </a:r>
            <a:r>
              <a:rPr lang="es-ES" dirty="0" smtClean="0"/>
              <a:t>, </a:t>
            </a:r>
            <a:r>
              <a:rPr lang="es-ES" dirty="0"/>
              <a:t>para que tengan acceso al </a:t>
            </a:r>
            <a:r>
              <a:rPr lang="en-US" i="1" dirty="0" smtClean="0"/>
              <a:t>scope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88789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Muestrario: mostrar y ocultar (2)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46162" y="1582744"/>
            <a:ext cx="2415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directiva  </a:t>
            </a:r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ngShow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bin-NG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ngHide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 smtClean="0"/>
              <a:t>aparece ahora asociándola a los </a:t>
            </a:r>
            <a:r>
              <a:rPr lang="es-ES" dirty="0"/>
              <a:t>eventos </a:t>
            </a:r>
            <a:r>
              <a:rPr lang="es-ES" noProof="1" smtClean="0"/>
              <a:t>ngMouseEnter</a:t>
            </a:r>
          </a:p>
          <a:p>
            <a:r>
              <a:rPr lang="es-ES" dirty="0" smtClean="0"/>
              <a:t>y </a:t>
            </a:r>
            <a:r>
              <a:rPr lang="es-ES" noProof="1" smtClean="0"/>
              <a:t>ngMouseLeave</a:t>
            </a:r>
          </a:p>
          <a:p>
            <a:r>
              <a:rPr lang="es-ES" dirty="0" smtClean="0"/>
              <a:t>en una imagen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83" y="1475856"/>
            <a:ext cx="4187221" cy="48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07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Filtros </a:t>
            </a:r>
            <a:r>
              <a:rPr lang="es-ES" dirty="0"/>
              <a:t>de formato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006793" y="1389342"/>
            <a:ext cx="676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Permiten dar formato a la información que se muestra en la vista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1494200" y="1993638"/>
            <a:ext cx="2602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definen el uso de mayúsculas y minúsculas 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4932576" y="2035745"/>
            <a:ext cx="252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|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lowercase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/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uppercase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494200" y="2945731"/>
            <a:ext cx="289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definen el aspecto de los valores monetarios 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1530384" y="3840894"/>
            <a:ext cx="256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definen el número de decimales de un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dato</a:t>
            </a:r>
            <a:endParaRPr lang="es-ES" dirty="0"/>
          </a:p>
        </p:txBody>
      </p:sp>
      <p:sp>
        <p:nvSpPr>
          <p:cNvPr id="22" name="Rectángulo 21"/>
          <p:cNvSpPr/>
          <p:nvPr/>
        </p:nvSpPr>
        <p:spPr>
          <a:xfrm>
            <a:off x="4932576" y="2901768"/>
            <a:ext cx="2559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|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currency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/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currency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: '€'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4932576" y="3979393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|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number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 /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number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: &lt;n&gt;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1530384" y="4889451"/>
            <a:ext cx="3928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definen en diversos detalles el </a:t>
            </a:r>
            <a:r>
              <a:rPr lang="es-ES" dirty="0"/>
              <a:t>formato </a:t>
            </a:r>
            <a:r>
              <a:rPr lang="es-ES" dirty="0" smtClean="0"/>
              <a:t>de una fecha; permiten utilizar </a:t>
            </a:r>
            <a:r>
              <a:rPr lang="es-ES" dirty="0"/>
              <a:t>una serie de formatos ya predefinidos 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5949498" y="5035223"/>
            <a:ext cx="114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| date: ….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1424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Formatos de fechas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51564"/>
              </p:ext>
            </p:extLst>
          </p:nvPr>
        </p:nvGraphicFramePr>
        <p:xfrm>
          <a:off x="975585" y="1379020"/>
          <a:ext cx="3636172" cy="4399280"/>
        </p:xfrm>
        <a:graphic>
          <a:graphicData uri="http://schemas.openxmlformats.org/drawingml/2006/table">
            <a:tbl>
              <a:tblPr/>
              <a:tblGrid>
                <a:gridCol w="733945"/>
                <a:gridCol w="2902227"/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yyyy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Four-digit representation of year </a:t>
                      </a:r>
                      <a:br>
                        <a:rPr lang="es-ES" sz="14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(for example, AD 1 =&gt; 0001, AD 2010 =&gt; 2010)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yy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Two-digit representation of year, padded (00–99)</a:t>
                      </a:r>
                      <a:br>
                        <a:rPr lang="es-ES" sz="14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(for example, AD 2001 =&gt; 01, AD 2010 =&gt; 10)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One-digit representation of year</a:t>
                      </a:r>
                      <a:br>
                        <a:rPr lang="es-ES" sz="14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(for example, AD 1 =&gt; 1, AD 199 =&gt; 199)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MMMM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Month in year (January-December)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MMM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Month in year (Jan-Dec)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MM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Month in year, padded (01-12)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Month in year (1-12)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dd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Day in month, padded (01-31)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d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Day in month (1-31)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EEEE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Day in week (Sunday-Saturday)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EEE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Day in </a:t>
                      </a: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Sun-Sat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51569"/>
              </p:ext>
            </p:extLst>
          </p:nvPr>
        </p:nvGraphicFramePr>
        <p:xfrm>
          <a:off x="4852596" y="1379020"/>
          <a:ext cx="3323995" cy="3860800"/>
        </p:xfrm>
        <a:graphic>
          <a:graphicData uri="http://schemas.openxmlformats.org/drawingml/2006/table">
            <a:tbl>
              <a:tblPr/>
              <a:tblGrid>
                <a:gridCol w="554291"/>
                <a:gridCol w="2769704"/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HH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Hour in day, padded (00-23)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Hour in day (0-23)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hh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Hour in AM/PM, padded (01-12)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Hour in AM/PM, (1-12)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mm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Minute in hour, padded (00-59)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Minute in hour (0-59)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ss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Second in minute, padded (00-59)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s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Second in minute (0-59)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sss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400" dirty="0" smtClean="0">
                          <a:effectLst/>
                          <a:latin typeface="Calibri" panose="020F0502020204030204" pitchFamily="34" charset="0"/>
                        </a:rPr>
                        <a:t>o 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sss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Millisecond in second, padded (000-999)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a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AM/PM marker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Z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Four-digit (+sign) representation of the time zone offset (-1200 – +1200)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ww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ISO 8601 week of year (00-53)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</a:rPr>
                        <a:t>w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ISO 8601 </a:t>
                      </a: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es-ES" sz="1400" dirty="0" err="1"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  <a:r>
                        <a:rPr lang="es-ES" sz="1400" dirty="0">
                          <a:effectLst/>
                          <a:latin typeface="Calibri" panose="020F0502020204030204" pitchFamily="34" charset="0"/>
                        </a:rPr>
                        <a:t> (0-53)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6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Formatos de fechas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809296"/>
              </p:ext>
            </p:extLst>
          </p:nvPr>
        </p:nvGraphicFramePr>
        <p:xfrm>
          <a:off x="871806" y="1968079"/>
          <a:ext cx="7755360" cy="3596640"/>
        </p:xfrm>
        <a:graphic>
          <a:graphicData uri="http://schemas.openxmlformats.org/drawingml/2006/table">
            <a:tbl>
              <a:tblPr/>
              <a:tblGrid>
                <a:gridCol w="1253049"/>
                <a:gridCol w="4223599"/>
                <a:gridCol w="2278712"/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Parameter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medium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'MMM d, y h:mm:ss a'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Sep 3, 2010 12:05:08 PM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 equivalent to 'M/d/yy h:mm a'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9/3/10 12:05PM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fullDate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'EEEE, MMMM d, y'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Friday, September 3, 2010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longDate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'MMMM d, y'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September 3, 2010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mediumDate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'MMM d, y'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Sep 3, 2010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shortDate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'M/d/yy' for en_US locale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9/3/10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mediumTime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'h:mm:ss a'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12:05:08 PM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shortTime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equivalent to 'h:mm a' for en_US locale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12:05 PM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ángulo 8"/>
          <p:cNvSpPr/>
          <p:nvPr/>
        </p:nvSpPr>
        <p:spPr>
          <a:xfrm>
            <a:off x="2555875" y="1052449"/>
            <a:ext cx="3347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Atajos: formatos predefinidos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83803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Usuario: Filtros de formato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02" y="1404730"/>
            <a:ext cx="5655436" cy="461175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8650" y="2274838"/>
            <a:ext cx="1927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Partiendo de un modelo con algunos datos de un usuario, los mostramos en la vista dándoles formato con los filtros adecuados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7390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Filtros (1)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34698" y="1251827"/>
            <a:ext cx="6102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indican a continuación de una expresión, después de |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Permiten dar formato o filtrar los resultados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96278" y="4414768"/>
            <a:ext cx="591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&lt;li </a:t>
            </a:r>
            <a:r>
              <a:rPr lang="es-ES" noProof="1" smtClean="0">
                <a:solidFill>
                  <a:srgbClr val="C00000"/>
                </a:solidFill>
              </a:rPr>
              <a:t>ng-repeat</a:t>
            </a:r>
            <a:r>
              <a:rPr lang="es-ES" noProof="1" smtClean="0"/>
              <a:t>="pensamiento </a:t>
            </a:r>
            <a:r>
              <a:rPr lang="es-ES" noProof="1" smtClean="0">
                <a:solidFill>
                  <a:srgbClr val="C00000"/>
                </a:solidFill>
              </a:rPr>
              <a:t>in</a:t>
            </a:r>
            <a:r>
              <a:rPr lang="es-ES" noProof="1" smtClean="0"/>
              <a:t> aPensamientos </a:t>
            </a:r>
            <a:r>
              <a:rPr lang="es-ES" noProof="1" smtClean="0">
                <a:solidFill>
                  <a:srgbClr val="C00000"/>
                </a:solidFill>
              </a:rPr>
              <a:t>| filter:</a:t>
            </a:r>
            <a:r>
              <a:rPr lang="es-ES" noProof="1" smtClean="0"/>
              <a:t> 'yo' "&gt;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32452" y="2163168"/>
            <a:ext cx="64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filter</a:t>
            </a:r>
            <a:endParaRPr lang="en-US" b="1" dirty="0"/>
          </a:p>
        </p:txBody>
      </p:sp>
      <p:sp>
        <p:nvSpPr>
          <p:cNvPr id="7" name="Rectángulo 6"/>
          <p:cNvSpPr/>
          <p:nvPr/>
        </p:nvSpPr>
        <p:spPr>
          <a:xfrm>
            <a:off x="2555875" y="2146684"/>
            <a:ext cx="5285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Permiten definir  una búsqueda dentro de los elementos de la colección que estamos iterando.</a:t>
            </a:r>
          </a:p>
          <a:p>
            <a:r>
              <a:rPr lang="es-ES" dirty="0"/>
              <a:t>No afectan a la colección en sí, sino a su presentación en la vista.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91020" y="3600255"/>
            <a:ext cx="6308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Se indica con el término  </a:t>
            </a:r>
            <a:r>
              <a:rPr lang="en-US" b="1" dirty="0" smtClean="0"/>
              <a:t>filter</a:t>
            </a:r>
            <a:r>
              <a:rPr lang="es-ES" dirty="0" smtClean="0"/>
              <a:t>:  </a:t>
            </a:r>
            <a:r>
              <a:rPr lang="es-ES" dirty="0"/>
              <a:t>seguido por la expresión (la cadena o variable donde está la cadena) que nos sirve para filtrar.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246988" y="4864444"/>
            <a:ext cx="5359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Solo mostraría los elementos que incluyeran 'yo'</a:t>
            </a:r>
          </a:p>
        </p:txBody>
      </p:sp>
    </p:spTree>
    <p:extLst>
      <p:ext uri="{BB962C8B-B14F-4D97-AF65-F5344CB8AC3E}">
        <p14:creationId xmlns:p14="http://schemas.microsoft.com/office/powerpoint/2010/main" val="1889992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Filtros (2)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293019" y="29907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Sólo </a:t>
            </a:r>
            <a:r>
              <a:rPr lang="es-ES" dirty="0"/>
              <a:t>mostraría los 5 primeros elementos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387508" y="1605386"/>
            <a:ext cx="902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 smtClean="0"/>
              <a:t>limitTo:</a:t>
            </a:r>
            <a:endParaRPr lang="es-ES" b="1" noProof="1"/>
          </a:p>
        </p:txBody>
      </p:sp>
      <p:sp>
        <p:nvSpPr>
          <p:cNvPr id="12" name="Rectángulo 11"/>
          <p:cNvSpPr/>
          <p:nvPr/>
        </p:nvSpPr>
        <p:spPr>
          <a:xfrm>
            <a:off x="3197485" y="14668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Permite limitar el número de iteraciones de un </a:t>
            </a:r>
            <a:r>
              <a:rPr lang="en-US" i="1" dirty="0" smtClean="0"/>
              <a:t>array</a:t>
            </a:r>
            <a:r>
              <a:rPr lang="es-ES" dirty="0" smtClean="0"/>
              <a:t> </a:t>
            </a:r>
            <a:r>
              <a:rPr lang="es-ES" dirty="0"/>
              <a:t>que realiza </a:t>
            </a:r>
            <a:r>
              <a:rPr lang="es-ES" noProof="1" smtClean="0"/>
              <a:t>ngRepeat</a:t>
            </a:r>
            <a:endParaRPr lang="es-ES" noProof="1"/>
          </a:p>
        </p:txBody>
      </p:sp>
      <p:sp>
        <p:nvSpPr>
          <p:cNvPr id="13" name="Rectángulo 12"/>
          <p:cNvSpPr/>
          <p:nvPr/>
        </p:nvSpPr>
        <p:spPr>
          <a:xfrm>
            <a:off x="1841792" y="2459627"/>
            <a:ext cx="5927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&lt;li </a:t>
            </a:r>
            <a:r>
              <a:rPr lang="es-ES" noProof="1" smtClean="0">
                <a:solidFill>
                  <a:srgbClr val="C00000"/>
                </a:solidFill>
              </a:rPr>
              <a:t>ng-repeat</a:t>
            </a:r>
            <a:r>
              <a:rPr lang="es-ES" noProof="1" smtClean="0"/>
              <a:t>="pensamiento </a:t>
            </a:r>
            <a:r>
              <a:rPr lang="es-ES" noProof="1" smtClean="0">
                <a:solidFill>
                  <a:srgbClr val="C00000"/>
                </a:solidFill>
              </a:rPr>
              <a:t>in</a:t>
            </a:r>
            <a:r>
              <a:rPr lang="es-ES" noProof="1" smtClean="0"/>
              <a:t> aPensamientos </a:t>
            </a:r>
            <a:r>
              <a:rPr lang="es-ES" noProof="1" smtClean="0">
                <a:solidFill>
                  <a:srgbClr val="C00000"/>
                </a:solidFill>
              </a:rPr>
              <a:t>| limitTo:</a:t>
            </a:r>
            <a:r>
              <a:rPr lang="es-ES" noProof="1" smtClean="0"/>
              <a:t> 5"&gt;</a:t>
            </a:r>
            <a:endParaRPr lang="es-ES" noProof="1"/>
          </a:p>
        </p:txBody>
      </p:sp>
      <p:sp>
        <p:nvSpPr>
          <p:cNvPr id="14" name="Rectángulo 13"/>
          <p:cNvSpPr/>
          <p:nvPr/>
        </p:nvSpPr>
        <p:spPr>
          <a:xfrm>
            <a:off x="3197485" y="381116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va seguido de la propiedad del modelo que se utiliza para ordenar y opcionalmente del carácter descendente indicado mediante un valor booleano true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387508" y="3772711"/>
            <a:ext cx="94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orderBy</a:t>
            </a:r>
            <a:endParaRPr lang="es-ES" b="1" noProof="1"/>
          </a:p>
        </p:txBody>
      </p:sp>
    </p:spTree>
    <p:extLst>
      <p:ext uri="{BB962C8B-B14F-4D97-AF65-F5344CB8AC3E}">
        <p14:creationId xmlns:p14="http://schemas.microsoft.com/office/powerpoint/2010/main" val="400551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Model – View - Whatever</a:t>
            </a:r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874986" y="1291168"/>
            <a:ext cx="73940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fontAlgn="ctr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Vistas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Será la </a:t>
            </a:r>
            <a:r>
              <a:rPr lang="es-ES" u="sng" dirty="0">
                <a:solidFill>
                  <a:srgbClr val="000000"/>
                </a:solidFill>
                <a:latin typeface="Calibri" panose="020F0502020204030204" pitchFamily="34" charset="0"/>
              </a:rPr>
              <a:t>representación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de los datos o la información, es decir, el código del interfaz de usuario, básicamente el DOM/HTML/CSS .</a:t>
            </a:r>
          </a:p>
          <a:p>
            <a:pPr marL="285750" lvl="1" indent="-285750" font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Controladores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Se encargarán de la</a:t>
            </a:r>
            <a:r>
              <a:rPr lang="es-ES" u="sng" dirty="0">
                <a:solidFill>
                  <a:srgbClr val="000000"/>
                </a:solidFill>
                <a:latin typeface="Calibri" panose="020F0502020204030204" pitchFamily="34" charset="0"/>
              </a:rPr>
              <a:t> lógica de la aplicación,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incluyendo "Factorías" y "Servicios" para mover datos contra servidores o memoria local en HTML5.</a:t>
            </a:r>
          </a:p>
          <a:p>
            <a:pPr marL="285750" lvl="1" indent="-285750" fontAlgn="ctr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Modelo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</a:rPr>
              <a:t>Modelo de la vista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según se emplee la variante del patrón MVC o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MVVC.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16" y="3415711"/>
            <a:ext cx="4334307" cy="29528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270684" y="3465513"/>
            <a:ext cx="25703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ctr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modelos es la estructura lógica que subyace a los datos. 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Asociado a él se define el 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responsable de detectar los cambios en el modelo y proporciona el contexto a las plantillas.</a:t>
            </a:r>
          </a:p>
        </p:txBody>
      </p:sp>
    </p:spTree>
    <p:extLst>
      <p:ext uri="{BB962C8B-B14F-4D97-AF65-F5344CB8AC3E}">
        <p14:creationId xmlns:p14="http://schemas.microsoft.com/office/powerpoint/2010/main" val="2078486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Lista de autores: filtros, orden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14" y="1497497"/>
            <a:ext cx="5009813" cy="458525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96558" y="1725030"/>
            <a:ext cx="26570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El modelo incorpora una colección de objetos con la estructura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nombre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apellido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fecha nacimiento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país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géneros: []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576333" y="4280452"/>
            <a:ext cx="2339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Permitimos en la salida ordenar los datos y filtrarlos según varios criterios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143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CSS (1)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62405" y="50868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Como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en cualquier otro contexto CSS, no es una buena práctica la aplicación directa de estilos, siendo más recomendable la aplicación de las clases adecuadas a cada caso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00337" y="1430925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ngStyle</a:t>
            </a:r>
            <a:endParaRPr lang="bin-NG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555875" y="14309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permite asignar a un elemento del DOM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o varias propiedades de estilo almacenadas como un objeto en el modelo de la aplicación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555875" y="3349012"/>
            <a:ext cx="204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el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62405" y="2597213"/>
            <a:ext cx="227947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&lt;p ng-style ="estilos"&gt;</a:t>
            </a:r>
            <a:endParaRPr lang="es-ES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562405" y="3873428"/>
            <a:ext cx="45720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$scope.estilos = {"bachgrouun-color" : "green", 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s-ES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"color": "silver"}</a:t>
            </a:r>
            <a:endParaRPr lang="es-ES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50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CSS (2)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00337" y="1430925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/>
              <a:t>ngClass</a:t>
            </a:r>
            <a:endParaRPr lang="bin-NG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252128" y="3671167"/>
            <a:ext cx="64341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cadena de caracteres con uno o más nombres de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clases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array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con los diferentes nombres de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clases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objeto, en el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las claves permiten especificar nombres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 clases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sus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valores corresponden a expresiones que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deben cumplirse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para que éstas se apliquen.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57091" y="1430925"/>
            <a:ext cx="5832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permite asignar a un elemento del DOM una clase mediante expresiones que hacen referencia al modelo.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 esa forma al modificar el modelo se aplacan clases diferentes y se modifica el aspecto del elemento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41513" y="2874211"/>
            <a:ext cx="5850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 propiedad del modelo puede tener varios formatos: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357091" y="5668451"/>
            <a:ext cx="581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&lt;p </a:t>
            </a:r>
            <a:r>
              <a:rPr lang="es-ES" dirty="0" err="1"/>
              <a:t>ng-class</a:t>
            </a:r>
            <a:r>
              <a:rPr lang="es-ES" dirty="0"/>
              <a:t>="{positivo: </a:t>
            </a:r>
            <a:r>
              <a:rPr lang="es-ES" dirty="0" smtClean="0"/>
              <a:t>total</a:t>
            </a:r>
            <a:r>
              <a:rPr lang="es-ES" dirty="0"/>
              <a:t>&gt;=0, negativo: </a:t>
            </a:r>
            <a:r>
              <a:rPr lang="es-ES" dirty="0" smtClean="0"/>
              <a:t>total&lt;0</a:t>
            </a:r>
            <a:r>
              <a:rPr lang="es-ES" dirty="0"/>
              <a:t>}"&gt;</a:t>
            </a:r>
          </a:p>
        </p:txBody>
      </p:sp>
    </p:spTree>
    <p:extLst>
      <p:ext uri="{BB962C8B-B14F-4D97-AF65-F5344CB8AC3E}">
        <p14:creationId xmlns:p14="http://schemas.microsoft.com/office/powerpoint/2010/main" val="523195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/>
              <a:t>Acumulador con clases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01" y="1354378"/>
            <a:ext cx="5182512" cy="448983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3360" y="2001078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Ejemplos de clases que se aplican dinámicamente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08690" y="3243469"/>
            <a:ext cx="2263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 respuesta a una selección por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 función del valor de un dato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37390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referencias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43737" y="3626193"/>
            <a:ext cx="6905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</a:t>
            </a:r>
            <a:r>
              <a:rPr lang="es-ES" dirty="0" smtClean="0"/>
              <a:t>directiva cumple </a:t>
            </a:r>
            <a:r>
              <a:rPr lang="es-ES" dirty="0"/>
              <a:t>una función similar a </a:t>
            </a:r>
            <a:r>
              <a:rPr lang="es-ES" i="1" noProof="1" smtClean="0"/>
              <a:t>ng-bind</a:t>
            </a:r>
            <a:r>
              <a:rPr lang="es-ES" dirty="0" smtClean="0"/>
              <a:t> cuando se emplean expresiones, evitando que se muestre la expresión o un icono antes de que haya sido cargada la imagen.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147547" y="1431409"/>
            <a:ext cx="820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noProof="1" smtClean="0"/>
              <a:t>ng-src</a:t>
            </a:r>
            <a:endParaRPr lang="es-ES" b="1" noProof="1"/>
          </a:p>
        </p:txBody>
      </p:sp>
      <p:sp>
        <p:nvSpPr>
          <p:cNvPr id="6" name="CuadroTexto 5"/>
          <p:cNvSpPr txBox="1"/>
          <p:nvPr/>
        </p:nvSpPr>
        <p:spPr>
          <a:xfrm>
            <a:off x="2872260" y="1431409"/>
            <a:ext cx="51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indica la </a:t>
            </a:r>
            <a:r>
              <a:rPr lang="en-US" i="1" noProof="1" smtClean="0"/>
              <a:t>url</a:t>
            </a:r>
            <a:r>
              <a:rPr lang="es-ES" dirty="0" smtClean="0"/>
              <a:t> del fichero que actúa como fuente para una etiqueta  </a:t>
            </a:r>
            <a:r>
              <a:rPr lang="es-ES" b="1" noProof="1" smtClean="0"/>
              <a:t>img</a:t>
            </a:r>
            <a:r>
              <a:rPr lang="es-ES" dirty="0" smtClean="0"/>
              <a:t>, sustituyendo el habitual atributo </a:t>
            </a:r>
            <a:r>
              <a:rPr lang="es-ES" i="1" noProof="1" smtClean="0"/>
              <a:t>src</a:t>
            </a:r>
            <a:endParaRPr lang="es-ES" i="1" noProof="1"/>
          </a:p>
        </p:txBody>
      </p:sp>
      <p:sp>
        <p:nvSpPr>
          <p:cNvPr id="7" name="Rectángulo 6"/>
          <p:cNvSpPr/>
          <p:nvPr/>
        </p:nvSpPr>
        <p:spPr>
          <a:xfrm>
            <a:off x="3355340" y="304402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 &lt;img src</a:t>
            </a:r>
            <a:r>
              <a:rPr lang="de-DE" dirty="0" smtClean="0"/>
              <a:t>="images</a:t>
            </a:r>
            <a:r>
              <a:rPr lang="de-DE" dirty="0"/>
              <a:t>/{{fileName}}" 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8" name="Rectángulo 7"/>
          <p:cNvSpPr/>
          <p:nvPr/>
        </p:nvSpPr>
        <p:spPr>
          <a:xfrm>
            <a:off x="3058073" y="2514714"/>
            <a:ext cx="36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&lt;img </a:t>
            </a:r>
            <a:r>
              <a:rPr lang="de-DE" b="1" dirty="0">
                <a:solidFill>
                  <a:srgbClr val="FF0000"/>
                </a:solidFill>
              </a:rPr>
              <a:t>ng-src</a:t>
            </a:r>
            <a:r>
              <a:rPr lang="de-DE" dirty="0"/>
              <a:t>="images/</a:t>
            </a:r>
            <a:r>
              <a:rPr lang="de-DE" b="1" dirty="0">
                <a:solidFill>
                  <a:srgbClr val="FF0000"/>
                </a:solidFill>
              </a:rPr>
              <a:t>{{</a:t>
            </a:r>
            <a:r>
              <a:rPr lang="de-DE" dirty="0"/>
              <a:t>fileName</a:t>
            </a:r>
            <a:r>
              <a:rPr lang="de-DE" b="1" dirty="0">
                <a:solidFill>
                  <a:srgbClr val="FF0000"/>
                </a:solidFill>
              </a:rPr>
              <a:t>}}</a:t>
            </a:r>
            <a:r>
              <a:rPr lang="de-DE" dirty="0"/>
              <a:t>" &gt;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761917" y="3044021"/>
            <a:ext cx="12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lugar de 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47547" y="5023361"/>
            <a:ext cx="958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bb-NG" sz="2000" b="1" noProof="1" smtClean="0"/>
              <a:t>ng-href</a:t>
            </a:r>
            <a:endParaRPr lang="ibb-NG" sz="2000" b="1" noProof="1"/>
          </a:p>
        </p:txBody>
      </p:sp>
      <p:sp>
        <p:nvSpPr>
          <p:cNvPr id="11" name="Rectángulo 10"/>
          <p:cNvSpPr/>
          <p:nvPr/>
        </p:nvSpPr>
        <p:spPr>
          <a:xfrm>
            <a:off x="2783549" y="4977630"/>
            <a:ext cx="52778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cumple una función similar </a:t>
            </a:r>
            <a:r>
              <a:rPr lang="es-ES" dirty="0" smtClean="0"/>
              <a:t>respecto a los hiperenlaces (etiqueta </a:t>
            </a:r>
            <a:r>
              <a:rPr lang="es-ES" dirty="0"/>
              <a:t>&lt;a</a:t>
            </a:r>
            <a:r>
              <a:rPr lang="es-ES" dirty="0" smtClean="0"/>
              <a:t>&gt;), evitando </a:t>
            </a:r>
            <a:r>
              <a:rPr lang="es-ES" dirty="0"/>
              <a:t>que se pueda pinchar en </a:t>
            </a:r>
            <a:r>
              <a:rPr lang="es-ES" dirty="0" smtClean="0"/>
              <a:t>uno de ellos con </a:t>
            </a:r>
            <a:r>
              <a:rPr lang="es-ES" dirty="0"/>
              <a:t>una expresión de AngularJS antes de que ésta se haya resuelto.</a:t>
            </a:r>
          </a:p>
        </p:txBody>
      </p:sp>
    </p:spTree>
    <p:extLst>
      <p:ext uri="{BB962C8B-B14F-4D97-AF65-F5344CB8AC3E}">
        <p14:creationId xmlns:p14="http://schemas.microsoft.com/office/powerpoint/2010/main" val="2625745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Slider de imágenes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284" y="1444486"/>
            <a:ext cx="4509161" cy="498778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 flipH="1">
            <a:off x="524243" y="1787857"/>
            <a:ext cx="2328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Para comprobar el uso de la directiva </a:t>
            </a:r>
            <a:r>
              <a:rPr lang="es-ES" i="1" noProof="1" smtClean="0"/>
              <a:t>ngSrc</a:t>
            </a:r>
            <a:r>
              <a:rPr lang="es-ES" dirty="0" smtClean="0"/>
              <a:t>, creamos un slider capaz de mostrar una sucesión de imágenes.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1317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formularios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87676" y="1521552"/>
            <a:ext cx="128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Checkboxes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878032" y="1519225"/>
            <a:ext cx="5183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ngModel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como en cualquier control de formulario, indica la propiedad del modelo/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 a la que se asocia el  elemento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878033" y="24033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ngTrueValue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permite asignar un valor personalizado al elemento cuando el campo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checkbox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está marcado.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78033" y="3326713"/>
            <a:ext cx="4572001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ngFalseValue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es lo mismo que 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ngTrueValue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pero en este caso con el valor asignado cuando el campo no está marcado.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878033" y="4399010"/>
            <a:ext cx="5183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ngChange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sirve para indicar operaciones a realizar cuando se produce un evento de cambio en el elemento. Se dispara cuando cambia el estado del campo, marcado a no marcado y viceversa. El valor puede ser una expresión o una llamada a una función del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0240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formularios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253128" y="1678251"/>
            <a:ext cx="5183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 crear automáticamente un 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options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 partir de un conjunto de datos, procesando un 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array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de objetos (</a:t>
            </a:r>
            <a:r>
              <a:rPr lang="es-ES" dirty="0" err="1"/>
              <a:t>aItems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 de forma similar a como haría 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ngRepeat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110090" y="1678251"/>
            <a:ext cx="1283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ngOptions</a:t>
            </a:r>
            <a:endParaRPr lang="es-ES" sz="2000" noProof="1"/>
          </a:p>
        </p:txBody>
      </p:sp>
      <p:sp>
        <p:nvSpPr>
          <p:cNvPr id="10" name="Rectángulo 9"/>
          <p:cNvSpPr/>
          <p:nvPr/>
        </p:nvSpPr>
        <p:spPr>
          <a:xfrm>
            <a:off x="1435800" y="4981112"/>
            <a:ext cx="7000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valor</a:t>
            </a:r>
            <a:r>
              <a:rPr lang="es-ES" dirty="0"/>
              <a:t>: Una expresión que use la variable </a:t>
            </a:r>
            <a:r>
              <a:rPr lang="es-ES" dirty="0" err="1"/>
              <a:t>item</a:t>
            </a:r>
            <a:r>
              <a:rPr lang="es-ES" dirty="0"/>
              <a:t> que será el valor que se asignará al modelo del &lt;</a:t>
            </a:r>
            <a:r>
              <a:rPr lang="es-ES" dirty="0" err="1"/>
              <a:t>select</a:t>
            </a:r>
            <a:r>
              <a:rPr lang="es-ES" dirty="0"/>
              <a:t>&gt;. En nuestro caso será el objeto entero.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etiqueta: Una expresión que use la variable </a:t>
            </a:r>
            <a:r>
              <a:rPr lang="es-ES" dirty="0" err="1"/>
              <a:t>item</a:t>
            </a:r>
            <a:r>
              <a:rPr lang="es-ES" dirty="0"/>
              <a:t> que será la etiqueta que se mostrará en cada uno de los &lt;</a:t>
            </a:r>
            <a:r>
              <a:rPr lang="es-ES" dirty="0" err="1"/>
              <a:t>option</a:t>
            </a:r>
            <a:r>
              <a:rPr lang="es-ES" dirty="0"/>
              <a:t>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claveunica</a:t>
            </a:r>
            <a:r>
              <a:rPr lang="es-ES" dirty="0"/>
              <a:t>: La propiedad que es clave única.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435800" y="3105834"/>
            <a:ext cx="7212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ítem: Es la declaración de una variable que contendrá cada uno de los elementos de </a:t>
            </a:r>
            <a:r>
              <a:rPr lang="es-ES" dirty="0" err="1"/>
              <a:t>aItems</a:t>
            </a:r>
            <a:r>
              <a:rPr lang="es-ES" dirty="0" smtClean="0"/>
              <a:t>. </a:t>
            </a:r>
            <a:r>
              <a:rPr lang="es-ES" dirty="0"/>
              <a:t>(puede ser cualquier nombre que decidamos).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956067" y="3906053"/>
            <a:ext cx="2138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valor as </a:t>
            </a:r>
            <a:r>
              <a:rPr lang="en-US" dirty="0" err="1" smtClean="0"/>
              <a:t>etiqueta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item in </a:t>
            </a:r>
            <a:r>
              <a:rPr lang="es-ES" dirty="0" err="1"/>
              <a:t>aItems</a:t>
            </a:r>
            <a:endParaRPr lang="en-US" dirty="0" smtClean="0"/>
          </a:p>
          <a:p>
            <a:r>
              <a:rPr lang="en-US" dirty="0" smtClean="0"/>
              <a:t>track </a:t>
            </a:r>
            <a:r>
              <a:rPr lang="en-US" dirty="0"/>
              <a:t>by </a:t>
            </a:r>
            <a:r>
              <a:rPr lang="en-US" dirty="0" err="1" smtClean="0"/>
              <a:t>claveunica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8512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 de </a:t>
            </a:r>
            <a:r>
              <a:rPr lang="es-ES" dirty="0" err="1" smtClean="0"/>
              <a:t>select</a:t>
            </a:r>
            <a:r>
              <a:rPr lang="es-ES" dirty="0" smtClean="0"/>
              <a:t>/</a:t>
            </a:r>
            <a:r>
              <a:rPr lang="es-ES" dirty="0" err="1" smtClean="0"/>
              <a:t>options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72849" y="1593023"/>
            <a:ext cx="494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$scope.provincias=[</a:t>
            </a:r>
          </a:p>
          <a:p>
            <a:pPr lvl="1"/>
            <a:r>
              <a:rPr lang="es-ES" noProof="1" smtClean="0"/>
              <a:t>{idProvincia:2, nombre:"Castellón"},</a:t>
            </a:r>
          </a:p>
          <a:p>
            <a:pPr lvl="1"/>
            <a:r>
              <a:rPr lang="es-ES" noProof="1" smtClean="0"/>
              <a:t>{idProvincia:3, nombre:"Alicante"},</a:t>
            </a:r>
          </a:p>
          <a:p>
            <a:pPr lvl="1"/>
            <a:r>
              <a:rPr lang="es-ES" noProof="1" smtClean="0"/>
              <a:t>{idProvincia:1, nombre:"Valencia"},</a:t>
            </a:r>
          </a:p>
          <a:p>
            <a:pPr lvl="1"/>
            <a:r>
              <a:rPr lang="es-ES" noProof="1" smtClean="0"/>
              <a:t>{idProvincia:7, nombre:"Teruel"},  </a:t>
            </a:r>
          </a:p>
          <a:p>
            <a:pPr lvl="1"/>
            <a:r>
              <a:rPr lang="es-ES" noProof="1" smtClean="0"/>
              <a:t>{dProvincia:5, nombre:"Tarragona"}</a:t>
            </a:r>
          </a:p>
          <a:p>
            <a:r>
              <a:rPr lang="es-ES" noProof="1" smtClean="0"/>
              <a:t>];</a:t>
            </a:r>
          </a:p>
          <a:p>
            <a:r>
              <a:rPr lang="es-ES" noProof="1" smtClean="0"/>
              <a:t>$scope.miProvinciaSeleccionada=null</a:t>
            </a:r>
            <a:endParaRPr lang="es-ES" noProof="1"/>
          </a:p>
        </p:txBody>
      </p:sp>
      <p:sp>
        <p:nvSpPr>
          <p:cNvPr id="6" name="Rectángulo 5"/>
          <p:cNvSpPr/>
          <p:nvPr/>
        </p:nvSpPr>
        <p:spPr>
          <a:xfrm>
            <a:off x="1172816" y="4254346"/>
            <a:ext cx="61291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/>
            <a:r>
              <a:rPr lang="es-ES" noProof="1" smtClean="0"/>
              <a:t>&lt;select ng-model = "miProvinciaSeleccionada"</a:t>
            </a:r>
            <a:br>
              <a:rPr lang="es-ES" noProof="1" smtClean="0"/>
            </a:br>
            <a:r>
              <a:rPr lang="es-ES" noProof="1" smtClean="0"/>
              <a:t>ng-options = "provincia as provincia.nombre for provincia in provincias track by provincia.idProvincia"&gt;</a:t>
            </a:r>
          </a:p>
          <a:p>
            <a:pPr lvl="1"/>
            <a:r>
              <a:rPr lang="es-ES" noProof="1" smtClean="0"/>
              <a:t>&lt;option value=""&gt;--Elige opcion--&lt;/option&gt;</a:t>
            </a:r>
          </a:p>
          <a:p>
            <a:r>
              <a:rPr lang="es-ES" noProof="1" smtClean="0"/>
              <a:t>&lt;/select&gt;</a:t>
            </a:r>
            <a:endParaRPr lang="es-ES" noProof="1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1828647"/>
            <a:ext cx="1573901" cy="16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4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Formulario: Selección de opciones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592" y="1510747"/>
            <a:ext cx="5404758" cy="45720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8650" y="2042421"/>
            <a:ext cx="2368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Ejemplo de formulario con 2 de los mecanismos habituales de selección de opciones: </a:t>
            </a:r>
            <a:r>
              <a:rPr lang="en-US" i="1" dirty="0" smtClean="0"/>
              <a:t>check box </a:t>
            </a:r>
            <a:r>
              <a:rPr lang="en-US" dirty="0" smtClean="0"/>
              <a:t>y </a:t>
            </a:r>
            <a:r>
              <a:rPr lang="en-US" i="1" dirty="0" smtClean="0"/>
              <a:t>select / options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272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Características: SPA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468959" y="1003301"/>
            <a:ext cx="3752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s-ES" sz="2400" b="1" i="1" dirty="0">
                <a:solidFill>
                  <a:srgbClr val="000000"/>
                </a:solidFill>
                <a:latin typeface="Calibri" panose="020F0502020204030204" pitchFamily="34" charset="0"/>
              </a:rPr>
              <a:t>Single-Page </a:t>
            </a:r>
            <a:r>
              <a:rPr lang="en-US" sz="2400" b="1" i="1" dirty="0">
                <a:solidFill>
                  <a:srgbClr val="000000"/>
                </a:solidFill>
                <a:latin typeface="Calibri" panose="020F0502020204030204" pitchFamily="34" charset="0"/>
              </a:rPr>
              <a:t>Applications</a:t>
            </a:r>
            <a:r>
              <a:rPr lang="es-ES" sz="2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s-E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79312" y="2103140"/>
            <a:ext cx="25192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carga completa</a:t>
            </a:r>
            <a:br>
              <a:rPr lang="es-ES" dirty="0" smtClean="0"/>
            </a:br>
            <a:r>
              <a:rPr lang="es-ES" dirty="0" smtClean="0"/>
              <a:t>en </a:t>
            </a:r>
            <a:r>
              <a:rPr lang="es-ES" b="1" dirty="0"/>
              <a:t>una sola </a:t>
            </a:r>
            <a:r>
              <a:rPr lang="es-ES" b="1" dirty="0" smtClean="0"/>
              <a:t>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asincronicidad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limitada dependencia</a:t>
            </a:r>
            <a:br>
              <a:rPr lang="es-ES" dirty="0" smtClean="0"/>
            </a:br>
            <a:r>
              <a:rPr lang="es-ES" dirty="0" smtClean="0"/>
              <a:t>del </a:t>
            </a:r>
            <a:r>
              <a:rPr lang="es-ES" b="1" dirty="0" smtClean="0"/>
              <a:t>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aproximación</a:t>
            </a:r>
            <a:br>
              <a:rPr lang="es-ES" dirty="0" smtClean="0"/>
            </a:br>
            <a:r>
              <a:rPr lang="es-ES" dirty="0" smtClean="0"/>
              <a:t>a </a:t>
            </a:r>
            <a:r>
              <a:rPr lang="es-ES" dirty="0"/>
              <a:t>las </a:t>
            </a:r>
            <a:r>
              <a:rPr lang="es-ES" b="1" dirty="0" smtClean="0"/>
              <a:t>aplicaciones</a:t>
            </a:r>
            <a:br>
              <a:rPr lang="es-ES" b="1" dirty="0" smtClean="0"/>
            </a:br>
            <a:r>
              <a:rPr lang="es-ES" b="1" dirty="0" smtClean="0"/>
              <a:t>de </a:t>
            </a:r>
            <a:r>
              <a:rPr lang="es-ES" b="1" dirty="0"/>
              <a:t>escritorio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3374" y="1641475"/>
            <a:ext cx="4735058" cy="46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4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propias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32785" y="1294057"/>
            <a:ext cx="662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método </a:t>
            </a:r>
            <a:r>
              <a:rPr lang="en-US" b="1" dirty="0" smtClean="0"/>
              <a:t>directive</a:t>
            </a:r>
            <a:r>
              <a:rPr lang="es-ES" dirty="0" smtClean="0"/>
              <a:t>() </a:t>
            </a:r>
            <a:r>
              <a:rPr lang="es-ES" dirty="0"/>
              <a:t>del objeto </a:t>
            </a:r>
            <a:r>
              <a:rPr lang="en-US" i="1" dirty="0" smtClean="0"/>
              <a:t>module</a:t>
            </a:r>
            <a:r>
              <a:rPr lang="es-ES" dirty="0" smtClean="0"/>
              <a:t> </a:t>
            </a:r>
            <a:r>
              <a:rPr lang="es-ES" dirty="0"/>
              <a:t>correspondiente a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61265" y="2211344"/>
            <a:ext cx="229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primer parámetro:</a:t>
            </a:r>
          </a:p>
          <a:p>
            <a:r>
              <a:rPr lang="es-ES" dirty="0" smtClean="0"/>
              <a:t>nombre de la directiva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4941141" y="1954145"/>
            <a:ext cx="312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Debe estar en </a:t>
            </a:r>
            <a:r>
              <a:rPr lang="es-ES" dirty="0" err="1" smtClean="0"/>
              <a:t>camelCase</a:t>
            </a:r>
            <a:r>
              <a:rPr lang="es-ES" dirty="0" smtClean="0"/>
              <a:t>, que Angular reorganizara insertando guiones, como hace con sus propias directivas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261265" y="3009932"/>
            <a:ext cx="267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segundo parámetro:</a:t>
            </a:r>
          </a:p>
          <a:p>
            <a:r>
              <a:rPr lang="es-ES" dirty="0" smtClean="0"/>
              <a:t>una función que devuelve un </a:t>
            </a:r>
            <a:r>
              <a:rPr lang="es-ES" dirty="0" smtClean="0"/>
              <a:t>objeto</a:t>
            </a:r>
            <a:endParaRPr lang="en-US" i="1" dirty="0"/>
          </a:p>
        </p:txBody>
      </p:sp>
      <p:cxnSp>
        <p:nvCxnSpPr>
          <p:cNvPr id="9" name="Conector recto de flecha 8"/>
          <p:cNvCxnSpPr>
            <a:stCxn id="6" idx="1"/>
            <a:endCxn id="5" idx="3"/>
          </p:cNvCxnSpPr>
          <p:nvPr/>
        </p:nvCxnSpPr>
        <p:spPr>
          <a:xfrm flipH="1" flipV="1">
            <a:off x="3554072" y="2534510"/>
            <a:ext cx="1387069" cy="1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470830" y="3445230"/>
            <a:ext cx="3590598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noProof="1" smtClean="0"/>
              <a:t>.directive("miDirectiva", function () {</a:t>
            </a:r>
          </a:p>
          <a:p>
            <a:pPr lvl="1"/>
            <a:r>
              <a:rPr lang="es-ES" noProof="1" smtClean="0"/>
              <a:t>return {</a:t>
            </a:r>
          </a:p>
          <a:p>
            <a:pPr lvl="2"/>
            <a:r>
              <a:rPr lang="es-ES" noProof="1" smtClean="0"/>
              <a:t>template: {}</a:t>
            </a:r>
          </a:p>
          <a:p>
            <a:pPr lvl="1"/>
            <a:r>
              <a:rPr lang="es-ES" noProof="1" smtClean="0"/>
              <a:t>}</a:t>
            </a:r>
          </a:p>
          <a:p>
            <a:r>
              <a:rPr lang="es-ES" noProof="1" smtClean="0"/>
              <a:t>})</a:t>
            </a:r>
            <a:endParaRPr lang="es-ES" noProof="1"/>
          </a:p>
        </p:txBody>
      </p:sp>
      <p:sp>
        <p:nvSpPr>
          <p:cNvPr id="8" name="Rectángulo 7"/>
          <p:cNvSpPr/>
          <p:nvPr/>
        </p:nvSpPr>
        <p:spPr>
          <a:xfrm>
            <a:off x="1547817" y="3992825"/>
            <a:ext cx="2097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[propiedad </a:t>
            </a:r>
            <a:r>
              <a:rPr lang="en-US" i="1" dirty="0" smtClean="0"/>
              <a:t>restrict</a:t>
            </a:r>
            <a:r>
              <a:rPr lang="es-ES" i="1" dirty="0" smtClean="0"/>
              <a:t>]</a:t>
            </a:r>
            <a:endParaRPr lang="es-ES" dirty="0" smtClean="0"/>
          </a:p>
          <a:p>
            <a:r>
              <a:rPr lang="es-ES" dirty="0" smtClean="0"/>
              <a:t> propiedad </a:t>
            </a:r>
            <a:r>
              <a:rPr lang="en-US" i="1" dirty="0"/>
              <a:t>template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4612943" y="52133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&lt;span color-list &gt;&lt;/span&gt;</a:t>
            </a:r>
          </a:p>
          <a:p>
            <a:r>
              <a:rPr lang="en-US" dirty="0"/>
              <a:t>E &lt;color-list&gt;&lt;/color-list&gt;</a:t>
            </a:r>
          </a:p>
          <a:p>
            <a:r>
              <a:rPr lang="en-US" dirty="0"/>
              <a:t>C &lt;span class="color-list"&gt;&lt;/span&gt;</a:t>
            </a:r>
          </a:p>
          <a:p>
            <a:r>
              <a:rPr lang="en-US" dirty="0"/>
              <a:t>M &lt;!-- directive: color-list --&gt;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224495" y="5628812"/>
            <a:ext cx="84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restrict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7326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Usuario: directiva propia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56" y="1460311"/>
            <a:ext cx="4849640" cy="48631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8614" y="2129051"/>
            <a:ext cx="25657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datos de usuario de muestran mediante el empleo de una </a:t>
            </a:r>
            <a:r>
              <a:rPr lang="es-ES" b="1" dirty="0" smtClean="0"/>
              <a:t>directiva propia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Los siguientes datos sólo se muestran con el usuario inicial, como ejemplo de las directicas </a:t>
            </a:r>
            <a:r>
              <a:rPr lang="es-ES" i="1" noProof="1" smtClean="0"/>
              <a:t>ngChange</a:t>
            </a:r>
            <a:r>
              <a:rPr lang="es-ES" dirty="0" smtClean="0"/>
              <a:t> y </a:t>
            </a:r>
            <a:r>
              <a:rPr lang="ibb-NG" noProof="1" smtClean="0"/>
              <a:t>ngHide</a:t>
            </a:r>
            <a:endParaRPr lang="ibb-NG" noProof="1"/>
          </a:p>
        </p:txBody>
      </p:sp>
    </p:spTree>
    <p:extLst>
      <p:ext uri="{BB962C8B-B14F-4D97-AF65-F5344CB8AC3E}">
        <p14:creationId xmlns:p14="http://schemas.microsoft.com/office/powerpoint/2010/main" val="911522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Servicios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184289" y="1303143"/>
            <a:ext cx="6409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Objeto </a:t>
            </a:r>
            <a:r>
              <a:rPr lang="es-ES" b="1" dirty="0"/>
              <a:t>JavaScript </a:t>
            </a:r>
            <a:r>
              <a:rPr lang="es-ES" b="1" dirty="0" smtClean="0"/>
              <a:t>(</a:t>
            </a:r>
            <a:r>
              <a:rPr lang="en-US" i="1" dirty="0" smtClean="0"/>
              <a:t>service</a:t>
            </a:r>
            <a:r>
              <a:rPr lang="es-ES" b="1" dirty="0" smtClean="0"/>
              <a:t>) </a:t>
            </a:r>
            <a:r>
              <a:rPr lang="es-ES" dirty="0" smtClean="0"/>
              <a:t>que </a:t>
            </a:r>
            <a:r>
              <a:rPr lang="es-ES" dirty="0"/>
              <a:t>nos permite obtener información.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03278" y="2439364"/>
            <a:ext cx="687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No interaccionan </a:t>
            </a:r>
            <a:r>
              <a:rPr lang="es-ES" b="1" dirty="0"/>
              <a:t>con la </a:t>
            </a:r>
            <a:r>
              <a:rPr lang="es-ES" b="1" dirty="0" smtClean="0"/>
              <a:t>página </a:t>
            </a:r>
            <a:r>
              <a:rPr lang="es-ES" b="1" dirty="0"/>
              <a:t>(DOM)</a:t>
            </a:r>
            <a:r>
              <a:rPr lang="es-ES" dirty="0"/>
              <a:t>, sólo con otros servicios o con un servidor de datos que pueda estar en otro </a:t>
            </a:r>
            <a:r>
              <a:rPr lang="es-ES" dirty="0" smtClean="0"/>
              <a:t>Host (e.g. AJAX).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84289" y="3248678"/>
            <a:ext cx="658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Las </a:t>
            </a:r>
            <a:r>
              <a:rPr lang="es-ES" dirty="0"/>
              <a:t>instancias de los </a:t>
            </a:r>
            <a:r>
              <a:rPr lang="es-ES" dirty="0" smtClean="0"/>
              <a:t>servicios, para incorporarlos </a:t>
            </a:r>
            <a:r>
              <a:rPr lang="es-ES" dirty="0"/>
              <a:t>a la </a:t>
            </a:r>
            <a:r>
              <a:rPr lang="es-ES" dirty="0" smtClean="0"/>
              <a:t>aplicación, se </a:t>
            </a:r>
            <a:r>
              <a:rPr lang="es-ES" dirty="0"/>
              <a:t>obtienen </a:t>
            </a:r>
            <a:r>
              <a:rPr lang="es-ES" dirty="0" smtClean="0"/>
              <a:t>mediante </a:t>
            </a:r>
            <a:r>
              <a:rPr lang="es-ES" b="1" dirty="0" smtClean="0"/>
              <a:t>inyección </a:t>
            </a:r>
            <a:r>
              <a:rPr lang="es-ES" b="1" dirty="0"/>
              <a:t>de </a:t>
            </a:r>
            <a:r>
              <a:rPr lang="es-ES" b="1" dirty="0" smtClean="0"/>
              <a:t>dependencias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84288" y="44253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Esto facilita el </a:t>
            </a:r>
            <a:r>
              <a:rPr lang="es-ES" b="1" dirty="0"/>
              <a:t>desarrollo guiado por pruebas </a:t>
            </a:r>
            <a:r>
              <a:rPr lang="es-ES" dirty="0"/>
              <a:t>(TDD, </a:t>
            </a:r>
            <a:r>
              <a:rPr lang="en-US" i="1" dirty="0"/>
              <a:t>Test-driven development</a:t>
            </a:r>
            <a:r>
              <a:rPr lang="es-ES" dirty="0"/>
              <a:t>)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4288" y="5168090"/>
            <a:ext cx="7031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Angular nos permite </a:t>
            </a:r>
            <a:r>
              <a:rPr lang="es-ES" b="1" dirty="0"/>
              <a:t>decorar</a:t>
            </a:r>
            <a:r>
              <a:rPr lang="es-ES" dirty="0"/>
              <a:t> los </a:t>
            </a:r>
            <a:r>
              <a:rPr lang="es-ES" dirty="0" smtClean="0"/>
              <a:t>servicios, es decir interceptar su creación para añadir </a:t>
            </a:r>
            <a:r>
              <a:rPr lang="es-ES" dirty="0"/>
              <a:t>métodos </a:t>
            </a:r>
            <a:r>
              <a:rPr lang="es-ES" dirty="0" smtClean="0"/>
              <a:t>nuevos que modifiquen </a:t>
            </a:r>
            <a:r>
              <a:rPr lang="es-ES" dirty="0"/>
              <a:t>su funcionamiento.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184288" y="1895849"/>
            <a:ext cx="725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Son funcionalidades de la aplicación </a:t>
            </a:r>
            <a:r>
              <a:rPr lang="es-ES" b="1" dirty="0"/>
              <a:t>no relacionadas con el interfaz gráfico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03278" y="3959528"/>
            <a:ext cx="2361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Siempre son </a:t>
            </a:r>
            <a:r>
              <a:rPr lang="en-US" b="1" dirty="0" smtClean="0"/>
              <a:t>Singletons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695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Servicio $log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74643" y="1356425"/>
            <a:ext cx="598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servicio muy simple que permite llamar </a:t>
            </a:r>
            <a:r>
              <a:rPr lang="es-ES" dirty="0"/>
              <a:t>a </a:t>
            </a:r>
            <a:r>
              <a:rPr lang="es-ES" i="1" dirty="0"/>
              <a:t>console.log</a:t>
            </a:r>
            <a:r>
              <a:rPr lang="es-ES" dirty="0"/>
              <a:t> pero </a:t>
            </a:r>
            <a:r>
              <a:rPr lang="es-ES" dirty="0" smtClean="0"/>
              <a:t>abstrayendo la llamada por </a:t>
            </a:r>
            <a:r>
              <a:rPr lang="es-ES" dirty="0"/>
              <a:t>si no existe el objeto </a:t>
            </a:r>
            <a:r>
              <a:rPr lang="en-US" i="1" dirty="0" smtClean="0"/>
              <a:t>console</a:t>
            </a:r>
            <a:endParaRPr lang="en-US" i="1" dirty="0"/>
          </a:p>
        </p:txBody>
      </p:sp>
      <p:sp>
        <p:nvSpPr>
          <p:cNvPr id="10" name="Rectángulo 9"/>
          <p:cNvSpPr/>
          <p:nvPr/>
        </p:nvSpPr>
        <p:spPr>
          <a:xfrm>
            <a:off x="774643" y="2114317"/>
            <a:ext cx="6002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$</a:t>
            </a:r>
            <a:r>
              <a:rPr lang="es-ES" dirty="0"/>
              <a:t>log dispone de varios </a:t>
            </a:r>
            <a:r>
              <a:rPr lang="es-ES" dirty="0" smtClean="0"/>
              <a:t>métodos, incluyendo el </a:t>
            </a:r>
            <a:r>
              <a:rPr lang="es-ES" dirty="0"/>
              <a:t>método </a:t>
            </a:r>
            <a:r>
              <a:rPr lang="en-US" b="1" i="1" dirty="0" smtClean="0"/>
              <a:t>debug()</a:t>
            </a:r>
            <a:r>
              <a:rPr lang="es-ES" b="1" dirty="0" smtClean="0"/>
              <a:t> </a:t>
            </a:r>
            <a:r>
              <a:rPr lang="es-ES" dirty="0"/>
              <a:t>que permite pasarle un mensaje para que se muestre por la consola del navegador.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925602" y="3161299"/>
            <a:ext cx="5135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controller('AppController',</a:t>
            </a:r>
          </a:p>
          <a:p>
            <a:r>
              <a:rPr lang="es-ES" noProof="1" smtClean="0"/>
              <a:t> ['$scope', </a:t>
            </a:r>
            <a:r>
              <a:rPr lang="es-ES" noProof="1" smtClean="0">
                <a:solidFill>
                  <a:srgbClr val="C00000"/>
                </a:solidFill>
              </a:rPr>
              <a:t>'$log'</a:t>
            </a:r>
            <a:r>
              <a:rPr lang="es-ES" noProof="1" smtClean="0"/>
              <a:t>,  function($scope, </a:t>
            </a:r>
            <a:r>
              <a:rPr lang="es-ES" noProof="1" smtClean="0">
                <a:solidFill>
                  <a:srgbClr val="C00000"/>
                </a:solidFill>
              </a:rPr>
              <a:t>$log</a:t>
            </a:r>
            <a:r>
              <a:rPr lang="es-ES" noProof="1" smtClean="0"/>
              <a:t>){</a:t>
            </a:r>
          </a:p>
          <a:p>
            <a:pPr lvl="1"/>
            <a:r>
              <a:rPr lang="es-ES" noProof="1" smtClean="0"/>
              <a:t>…</a:t>
            </a:r>
          </a:p>
          <a:p>
            <a:pPr lvl="1"/>
            <a:r>
              <a:rPr lang="es-ES" noProof="1" smtClean="0"/>
              <a:t>$log.debug("Acabamos de crear el $scope");…</a:t>
            </a:r>
            <a:endParaRPr lang="es-ES" noProof="1"/>
          </a:p>
        </p:txBody>
      </p:sp>
      <p:sp>
        <p:nvSpPr>
          <p:cNvPr id="12" name="CuadroTexto 11"/>
          <p:cNvSpPr txBox="1"/>
          <p:nvPr/>
        </p:nvSpPr>
        <p:spPr>
          <a:xfrm>
            <a:off x="774643" y="4485280"/>
            <a:ext cx="224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Inyección del servicio: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78584" y="4969821"/>
            <a:ext cx="7257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Indicamos literalmente su nombre (evita problemas de minimificación))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 "inyectamos en el </a:t>
            </a:r>
            <a:r>
              <a:rPr lang="en-US" i="1" dirty="0" smtClean="0"/>
              <a:t>controller</a:t>
            </a:r>
            <a:r>
              <a:rPr lang="es-ES" dirty="0" smtClean="0"/>
              <a:t> para que este cree la instancia del servicio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 utilizamos en el </a:t>
            </a:r>
            <a:r>
              <a:rPr lang="en-US" i="1" dirty="0"/>
              <a:t>controller</a:t>
            </a:r>
            <a:r>
              <a:rPr lang="es-ES" dirty="0"/>
              <a:t> 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362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Mensajes en consola: $log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404731"/>
            <a:ext cx="5092561" cy="495472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8650" y="1643269"/>
            <a:ext cx="2146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Empleamos el servicio $</a:t>
            </a:r>
            <a:r>
              <a:rPr lang="en-US" dirty="0" smtClean="0"/>
              <a:t>log</a:t>
            </a:r>
            <a:r>
              <a:rPr lang="es-ES" dirty="0" smtClean="0"/>
              <a:t> para mostrar por consola un mensaje y el objeto $</a:t>
            </a:r>
            <a:r>
              <a:rPr lang="en-US" dirty="0" smtClean="0"/>
              <a:t>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76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/>
              <a:t>Servicio $http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37914" y="2375375"/>
            <a:ext cx="3523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vía </a:t>
            </a:r>
            <a:r>
              <a:rPr lang="es-ES" dirty="0"/>
              <a:t>el objeto </a:t>
            </a:r>
            <a:r>
              <a:rPr lang="es-ES" b="1" dirty="0" smtClean="0"/>
              <a:t>XMLHttpRequest</a:t>
            </a:r>
            <a:br>
              <a:rPr lang="es-ES" b="1" dirty="0" smtClean="0"/>
            </a:br>
            <a:r>
              <a:rPr lang="es-ES" dirty="0" smtClean="0"/>
              <a:t>(nativo </a:t>
            </a:r>
            <a:r>
              <a:rPr lang="es-ES" dirty="0"/>
              <a:t>de </a:t>
            </a:r>
            <a:r>
              <a:rPr lang="es-ES" dirty="0" smtClean="0"/>
              <a:t>JavaScript)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vía </a:t>
            </a:r>
            <a:r>
              <a:rPr lang="es-ES" dirty="0"/>
              <a:t>JSONP.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14944" y="1408237"/>
            <a:ext cx="7146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servicio  </a:t>
            </a:r>
            <a:r>
              <a:rPr lang="es-ES" dirty="0" smtClean="0"/>
              <a:t>incluido </a:t>
            </a:r>
            <a:r>
              <a:rPr lang="es-ES" dirty="0"/>
              <a:t>como funcionalidad en el núcleo de AngularJS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14944" y="1813172"/>
            <a:ext cx="6650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permite </a:t>
            </a:r>
            <a:r>
              <a:rPr lang="es-ES" dirty="0" smtClean="0"/>
              <a:t>comunicación asincrónica mediante el protocolo HTTP (</a:t>
            </a:r>
            <a:r>
              <a:rPr lang="es-ES" b="1" dirty="0"/>
              <a:t>Ajax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436126" y="3703640"/>
            <a:ext cx="3159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Incluye diversos métodos alternativos o atajos </a:t>
            </a:r>
            <a:r>
              <a:rPr lang="es-ES" dirty="0" smtClean="0"/>
              <a:t>(</a:t>
            </a:r>
            <a:r>
              <a:rPr lang="en-US" i="1" dirty="0" smtClean="0"/>
              <a:t>shortcuts</a:t>
            </a:r>
            <a:r>
              <a:rPr lang="es-ES" dirty="0" smtClean="0"/>
              <a:t>) 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6471246" y="2687977"/>
            <a:ext cx="15901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$http.get()</a:t>
            </a:r>
          </a:p>
          <a:p>
            <a:r>
              <a:rPr lang="es-ES" noProof="1" smtClean="0"/>
              <a:t>$http.post()</a:t>
            </a:r>
          </a:p>
          <a:p>
            <a:r>
              <a:rPr lang="es-ES" noProof="1" smtClean="0"/>
              <a:t>$http.put()</a:t>
            </a:r>
          </a:p>
          <a:p>
            <a:r>
              <a:rPr lang="es-ES" noProof="1" smtClean="0"/>
              <a:t>$http.delete()</a:t>
            </a:r>
          </a:p>
          <a:p>
            <a:r>
              <a:rPr lang="es-ES" noProof="1" smtClean="0"/>
              <a:t>$http.jsonp()</a:t>
            </a:r>
          </a:p>
          <a:p>
            <a:r>
              <a:rPr lang="es-ES" noProof="1" smtClean="0"/>
              <a:t>$http.head()</a:t>
            </a:r>
          </a:p>
          <a:p>
            <a:r>
              <a:rPr lang="es-ES" noProof="1" smtClean="0"/>
              <a:t>$http.patch()</a:t>
            </a:r>
            <a:endParaRPr lang="es-ES" noProof="1"/>
          </a:p>
        </p:txBody>
      </p:sp>
      <p:sp>
        <p:nvSpPr>
          <p:cNvPr id="14" name="Rectángulo 13"/>
          <p:cNvSpPr/>
          <p:nvPr/>
        </p:nvSpPr>
        <p:spPr>
          <a:xfrm>
            <a:off x="1542565" y="5124237"/>
            <a:ext cx="5604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cualquiera de los casos, devuelve una promesa.</a:t>
            </a:r>
          </a:p>
          <a:p>
            <a:r>
              <a:rPr lang="es-ES" dirty="0"/>
              <a:t>Es por tanto muy similar al soporte de AJAX en JQuery</a:t>
            </a:r>
          </a:p>
        </p:txBody>
      </p:sp>
    </p:spTree>
    <p:extLst>
      <p:ext uri="{BB962C8B-B14F-4D97-AF65-F5344CB8AC3E}">
        <p14:creationId xmlns:p14="http://schemas.microsoft.com/office/powerpoint/2010/main" val="29521548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Uso del servicio </a:t>
            </a:r>
            <a:r>
              <a:rPr lang="es-ES" dirty="0"/>
              <a:t>$http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174057" y="1903430"/>
            <a:ext cx="457200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noProof="1"/>
              <a:t>controller('AppController',</a:t>
            </a:r>
          </a:p>
          <a:p>
            <a:r>
              <a:rPr lang="es-ES" noProof="1"/>
              <a:t> ['$scope', </a:t>
            </a:r>
            <a:r>
              <a:rPr lang="es-ES" noProof="1">
                <a:solidFill>
                  <a:srgbClr val="C00000"/>
                </a:solidFill>
              </a:rPr>
              <a:t>'$htttp'</a:t>
            </a:r>
            <a:r>
              <a:rPr lang="es-ES" noProof="1"/>
              <a:t>,  function($scope, </a:t>
            </a:r>
            <a:r>
              <a:rPr lang="es-ES" noProof="1">
                <a:solidFill>
                  <a:srgbClr val="C00000"/>
                </a:solidFill>
              </a:rPr>
              <a:t>$http</a:t>
            </a:r>
            <a:r>
              <a:rPr lang="es-ES" noProof="1"/>
              <a:t>){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00017" y="1368465"/>
            <a:ext cx="36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Inyección del servicio en el </a:t>
            </a:r>
            <a:r>
              <a:rPr lang="en-US" i="1" dirty="0" smtClean="0"/>
              <a:t>controller</a:t>
            </a:r>
            <a:endParaRPr lang="en-US" i="1" dirty="0"/>
          </a:p>
        </p:txBody>
      </p:sp>
      <p:sp>
        <p:nvSpPr>
          <p:cNvPr id="12" name="Rectángulo 11"/>
          <p:cNvSpPr/>
          <p:nvPr/>
        </p:nvSpPr>
        <p:spPr>
          <a:xfrm>
            <a:off x="1832630" y="2715394"/>
            <a:ext cx="6462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Con frecuencia el proceso es algo más complejo, al estar mediado por una factoría que define un servicio propio del usuario.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800017" y="3635305"/>
            <a:ext cx="463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Uso de los métodos que proporciona el servicio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832630" y="4270222"/>
            <a:ext cx="5024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$http([&lt;</a:t>
            </a:r>
            <a:r>
              <a:rPr lang="es-ES" dirty="0" err="1"/>
              <a:t>url</a:t>
            </a:r>
            <a:r>
              <a:rPr lang="es-ES" dirty="0"/>
              <a:t>&gt; ], {&lt;objeto con </a:t>
            </a:r>
            <a:r>
              <a:rPr lang="es-ES" dirty="0" smtClean="0"/>
              <a:t>los parámetros</a:t>
            </a:r>
            <a:r>
              <a:rPr lang="es-ES" dirty="0"/>
              <a:t>&gt;});</a:t>
            </a:r>
          </a:p>
          <a:p>
            <a:r>
              <a:rPr lang="es-ES" dirty="0"/>
              <a:t>$</a:t>
            </a:r>
            <a:r>
              <a:rPr lang="es-ES" dirty="0" err="1"/>
              <a:t>http.get</a:t>
            </a:r>
            <a:r>
              <a:rPr lang="es-ES" dirty="0"/>
              <a:t>([&lt;</a:t>
            </a:r>
            <a:r>
              <a:rPr lang="es-ES" dirty="0" err="1"/>
              <a:t>url</a:t>
            </a:r>
            <a:r>
              <a:rPr lang="es-ES" dirty="0"/>
              <a:t>&gt; ], {&lt;objeto con </a:t>
            </a:r>
            <a:r>
              <a:rPr lang="es-ES" dirty="0" smtClean="0"/>
              <a:t>los parámetros</a:t>
            </a:r>
            <a:r>
              <a:rPr lang="es-ES" dirty="0"/>
              <a:t>&gt;});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885399" y="5259233"/>
            <a:ext cx="4273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$http( </a:t>
            </a:r>
            <a:r>
              <a:rPr lang="en-US" dirty="0" smtClean="0"/>
              <a:t>{	method</a:t>
            </a:r>
            <a:r>
              <a:rPr lang="en-US" dirty="0"/>
              <a:t>: 'POST',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url</a:t>
            </a:r>
            <a:r>
              <a:rPr lang="en-US" dirty="0"/>
              <a:t>: '</a:t>
            </a:r>
            <a:r>
              <a:rPr lang="en-US" dirty="0" err="1"/>
              <a:t>memberservices</a:t>
            </a:r>
            <a:r>
              <a:rPr lang="en-US" dirty="0"/>
              <a:t>/register',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data</a:t>
            </a:r>
            <a:r>
              <a:rPr lang="en-US" dirty="0"/>
              <a:t>: </a:t>
            </a:r>
            <a:r>
              <a:rPr lang="en-US" dirty="0" err="1"/>
              <a:t>theData</a:t>
            </a:r>
            <a:r>
              <a:rPr lang="en-US" dirty="0"/>
              <a:t>} )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832630" y="5532813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Ejemplo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7357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Gestión de la respuesta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116502" y="1292820"/>
            <a:ext cx="6457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$http en cualquiera de sus variantes da lugar a un objeto "promesa" por lo que disponemos de diversos métodos para </a:t>
            </a:r>
            <a:r>
              <a:rPr lang="es-ES" dirty="0" smtClean="0"/>
              <a:t>gestionarla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195293" y="2216150"/>
            <a:ext cx="5719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.</a:t>
            </a:r>
            <a:r>
              <a:rPr lang="en-US" b="1" dirty="0" smtClean="0"/>
              <a:t>success</a:t>
            </a:r>
            <a:r>
              <a:rPr lang="en-US" dirty="0" smtClean="0"/>
              <a:t>( function (data, status</a:t>
            </a:r>
            <a:r>
              <a:rPr lang="en-US" dirty="0" smtClean="0"/>
              <a:t>, headers, </a:t>
            </a:r>
            <a:r>
              <a:rPr lang="en-US" noProof="1" smtClean="0"/>
              <a:t>conifg</a:t>
            </a:r>
            <a:r>
              <a:rPr lang="en-US" dirty="0" smtClean="0"/>
              <a:t>))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b="1" dirty="0" smtClean="0"/>
              <a:t>error</a:t>
            </a:r>
            <a:r>
              <a:rPr lang="en-US" dirty="0" smtClean="0"/>
              <a:t>( function (data, </a:t>
            </a:r>
            <a:r>
              <a:rPr lang="en-US" dirty="0" smtClean="0"/>
              <a:t>status, headers, </a:t>
            </a:r>
            <a:r>
              <a:rPr lang="en-US" noProof="1" smtClean="0"/>
              <a:t>conifg</a:t>
            </a:r>
            <a:r>
              <a:rPr lang="en-US" dirty="0" smtClean="0"/>
              <a:t>))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b="1" dirty="0" smtClean="0"/>
              <a:t>finally</a:t>
            </a:r>
            <a:r>
              <a:rPr lang="en-US" dirty="0" smtClean="0"/>
              <a:t>( function (data, </a:t>
            </a:r>
            <a:r>
              <a:rPr lang="en-US" dirty="0" smtClean="0"/>
              <a:t>status, headers, </a:t>
            </a:r>
            <a:r>
              <a:rPr lang="en-US" noProof="1" smtClean="0"/>
              <a:t>conifg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16502" y="3462645"/>
            <a:ext cx="679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Para cualquiera de los posibles resultados de la promesa, cuando esta se resuelva, los métodos correspondientes tienen como parámetro una función </a:t>
            </a:r>
            <a:r>
              <a:rPr lang="en-US" i="1" dirty="0" smtClean="0"/>
              <a:t>callback</a:t>
            </a:r>
            <a:r>
              <a:rPr lang="es-ES" dirty="0" smtClean="0"/>
              <a:t>, que a su vez tiene 4 parámetros, entre los que destacan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603612" y="4822365"/>
            <a:ext cx="6175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data</a:t>
            </a:r>
            <a:r>
              <a:rPr lang="es-ES" dirty="0"/>
              <a:t>: Un objeto JavaScript correspondiente a los datos JSON que ha </a:t>
            </a:r>
            <a:r>
              <a:rPr lang="es-ES" dirty="0" smtClean="0"/>
              <a:t>recibido, ya procesados por </a:t>
            </a:r>
            <a:r>
              <a:rPr lang="es-ES" dirty="0" err="1" smtClean="0"/>
              <a:t>JSON.parse</a:t>
            </a:r>
            <a:r>
              <a:rPr lang="es-ES" dirty="0" smtClean="0"/>
              <a:t>()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status</a:t>
            </a:r>
            <a:r>
              <a:rPr lang="es-ES" dirty="0"/>
              <a:t>: Es el estado HTTP que ha retornado. </a:t>
            </a:r>
          </a:p>
        </p:txBody>
      </p:sp>
    </p:spTree>
    <p:extLst>
      <p:ext uri="{BB962C8B-B14F-4D97-AF65-F5344CB8AC3E}">
        <p14:creationId xmlns:p14="http://schemas.microsoft.com/office/powerpoint/2010/main" val="12422935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Países: consumo de un servicio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1682266"/>
            <a:ext cx="5939251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116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Enrutamiento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87287" y="1509596"/>
            <a:ext cx="6698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MVC se conoce como enrutamiento </a:t>
            </a:r>
            <a:r>
              <a:rPr lang="es-ES" dirty="0" smtClean="0"/>
              <a:t>(</a:t>
            </a:r>
            <a:r>
              <a:rPr lang="en-US" i="1" dirty="0" smtClean="0"/>
              <a:t>routing</a:t>
            </a:r>
            <a:r>
              <a:rPr lang="es-ES" dirty="0" smtClean="0"/>
              <a:t>) </a:t>
            </a:r>
            <a:r>
              <a:rPr lang="es-ES" dirty="0"/>
              <a:t>el proceso de asociar diversas rutas con sus correspondientes vista y controlador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87287" y="3304617"/>
            <a:ext cx="1915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Aplicación de una sola página (SPA)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013013" y="3027619"/>
            <a:ext cx="38497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es capaz de representar URL distintas, simulando lo que sería una navegación a través de la aplicación, </a:t>
            </a:r>
            <a:r>
              <a:rPr lang="es-ES" dirty="0" smtClean="0"/>
              <a:t>pero </a:t>
            </a:r>
            <a:r>
              <a:rPr lang="es-ES" dirty="0"/>
              <a:t>sin salirnos nunca de la página inicial.</a:t>
            </a:r>
          </a:p>
        </p:txBody>
      </p:sp>
      <p:cxnSp>
        <p:nvCxnSpPr>
          <p:cNvPr id="9" name="Conector recto de flecha 8"/>
          <p:cNvCxnSpPr>
            <a:stCxn id="7" idx="3"/>
            <a:endCxn id="8" idx="1"/>
          </p:cNvCxnSpPr>
          <p:nvPr/>
        </p:nvCxnSpPr>
        <p:spPr>
          <a:xfrm>
            <a:off x="2902350" y="3627783"/>
            <a:ext cx="11106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357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48585</TotalTime>
  <Words>7219</Words>
  <Application>Microsoft Office PowerPoint</Application>
  <PresentationFormat>Presentación en pantalla (4:3)</PresentationFormat>
  <Paragraphs>1025</Paragraphs>
  <Slides>117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117</vt:i4>
      </vt:variant>
    </vt:vector>
  </HeadingPairs>
  <TitlesOfParts>
    <vt:vector size="125" baseType="lpstr">
      <vt:lpstr>Arial</vt:lpstr>
      <vt:lpstr>Calibri</vt:lpstr>
      <vt:lpstr>Constantia</vt:lpstr>
      <vt:lpstr>Courier New</vt:lpstr>
      <vt:lpstr>Garamond</vt:lpstr>
      <vt:lpstr>Wingdings</vt:lpstr>
      <vt:lpstr>Tema de Office</vt:lpstr>
      <vt:lpstr>Orgánico</vt:lpstr>
      <vt:lpstr>AngularJS</vt:lpstr>
      <vt:lpstr>Frameworks estructurales</vt:lpstr>
      <vt:lpstr>Frameworks: comparativa</vt:lpstr>
      <vt:lpstr>Sitio Web</vt:lpstr>
      <vt:lpstr>Orígenes y desarrollo</vt:lpstr>
      <vt:lpstr>Características</vt:lpstr>
      <vt:lpstr>Características: MVC</vt:lpstr>
      <vt:lpstr>Model – View - Whatever</vt:lpstr>
      <vt:lpstr>Características: SPA</vt:lpstr>
      <vt:lpstr>Características: MEAN</vt:lpstr>
      <vt:lpstr>Ejemplos de uso</vt:lpstr>
      <vt:lpstr>Elementos de AngularJS</vt:lpstr>
      <vt:lpstr>Elemento: HTML</vt:lpstr>
      <vt:lpstr>Elemento: JavaScript</vt:lpstr>
      <vt:lpstr>Elemento: Doble binding</vt:lpstr>
      <vt:lpstr>Elementos: Modularización</vt:lpstr>
      <vt:lpstr>Instalación</vt:lpstr>
      <vt:lpstr>Instalación con bower</vt:lpstr>
      <vt:lpstr>Plugin para Chrome</vt:lpstr>
      <vt:lpstr>Plugin en Sublime Text</vt:lpstr>
      <vt:lpstr>Desarrollo declarativo</vt:lpstr>
      <vt:lpstr>Directivas básicas</vt:lpstr>
      <vt:lpstr>Hola Mundo</vt:lpstr>
      <vt:lpstr>Directivas y compilación</vt:lpstr>
      <vt:lpstr>Más Directivas básicas</vt:lpstr>
      <vt:lpstr>Doble binding</vt:lpstr>
      <vt:lpstr>Formulario: Doble binding</vt:lpstr>
      <vt:lpstr>Expresiones</vt:lpstr>
      <vt:lpstr>Ejemplos de expresiones</vt:lpstr>
      <vt:lpstr>Iteraciones</vt:lpstr>
      <vt:lpstr>Scope de las iteraciones</vt:lpstr>
      <vt:lpstr>Scope de las iteraciones</vt:lpstr>
      <vt:lpstr>Pensamientos: ejemplo de iteraciones</vt:lpstr>
      <vt:lpstr>Desarrollo imperativo</vt:lpstr>
      <vt:lpstr>Módulos</vt:lpstr>
      <vt:lpstr>Módulos: creación</vt:lpstr>
      <vt:lpstr>Objeto module</vt:lpstr>
      <vt:lpstr>Representación de module</vt:lpstr>
      <vt:lpstr>Módulos al iniciar la aplicación</vt:lpstr>
      <vt:lpstr>Controlador (controller)</vt:lpstr>
      <vt:lpstr>Controlador y vista</vt:lpstr>
      <vt:lpstr>Controlador y Scope</vt:lpstr>
      <vt:lpstr>Funciones del controlador</vt:lpstr>
      <vt:lpstr>Creación del controlador (1)</vt:lpstr>
      <vt:lpstr>Creación del controlador (2)</vt:lpstr>
      <vt:lpstr>Ejemplo de controller: Acumulador</vt:lpstr>
      <vt:lpstr>Scope y herencia</vt:lpstr>
      <vt:lpstr>Jerarquía de herencia</vt:lpstr>
      <vt:lpstr>Eventos</vt:lpstr>
      <vt:lpstr>Scaffolding </vt:lpstr>
      <vt:lpstr>Ejemplo: Lista de socios</vt:lpstr>
      <vt:lpstr>Scaffolding complejo</vt:lpstr>
      <vt:lpstr>Scaffolding y plantillas</vt:lpstr>
      <vt:lpstr>Angular seed</vt:lpstr>
      <vt:lpstr>Angular seed: Instalación (1)</vt:lpstr>
      <vt:lpstr>Angular seed: Instalación (2)</vt:lpstr>
      <vt:lpstr>Proyecto con Angular seed</vt:lpstr>
      <vt:lpstr>ngBoilerplate</vt:lpstr>
      <vt:lpstr>ngBoilerplate: Instalación</vt:lpstr>
      <vt:lpstr>ngBoilerplate: Uso</vt:lpstr>
      <vt:lpstr>Proyecto con ngBoilerplate</vt:lpstr>
      <vt:lpstr>Yeoman </vt:lpstr>
      <vt:lpstr>Yeoman: instalación (1)</vt:lpstr>
      <vt:lpstr>Yeoman: instalación (2)</vt:lpstr>
      <vt:lpstr>Yeoman: instalación (3)</vt:lpstr>
      <vt:lpstr>Proyecto con Yeoman</vt:lpstr>
      <vt:lpstr>Yeoman: generadores</vt:lpstr>
      <vt:lpstr>CleverStack</vt:lpstr>
      <vt:lpstr>Más Desarrollo declarativo</vt:lpstr>
      <vt:lpstr>Más directivas</vt:lpstr>
      <vt:lpstr>Muestrario: mostrar y ocultar (1)</vt:lpstr>
      <vt:lpstr>Directivas y eventos</vt:lpstr>
      <vt:lpstr>Muestrario: mostrar y ocultar (2)</vt:lpstr>
      <vt:lpstr>Filtros de formato</vt:lpstr>
      <vt:lpstr>Formatos de fechas</vt:lpstr>
      <vt:lpstr>Formatos de fechas</vt:lpstr>
      <vt:lpstr>Usuario: Filtros de formato</vt:lpstr>
      <vt:lpstr>Filtros (1)</vt:lpstr>
      <vt:lpstr>Filtros (2)</vt:lpstr>
      <vt:lpstr>Lista de autores: filtros, orden</vt:lpstr>
      <vt:lpstr>Directivas y CSS (1)</vt:lpstr>
      <vt:lpstr>Directivas y CSS (2)</vt:lpstr>
      <vt:lpstr>Acumulador con clases</vt:lpstr>
      <vt:lpstr>Directivas y referencias</vt:lpstr>
      <vt:lpstr>Slider de imágenes</vt:lpstr>
      <vt:lpstr>Directivas y formularios</vt:lpstr>
      <vt:lpstr>Directivas y formularios</vt:lpstr>
      <vt:lpstr>Ejemplo de select/options</vt:lpstr>
      <vt:lpstr>Formulario: Selección de opciones</vt:lpstr>
      <vt:lpstr>Directivas propias</vt:lpstr>
      <vt:lpstr>Usuario: directiva propia</vt:lpstr>
      <vt:lpstr>Servicios</vt:lpstr>
      <vt:lpstr>Servicio $log</vt:lpstr>
      <vt:lpstr>Mensajes en consola: $log</vt:lpstr>
      <vt:lpstr>Servicio $http</vt:lpstr>
      <vt:lpstr>Uso del servicio $http</vt:lpstr>
      <vt:lpstr>Gestión de la respuesta</vt:lpstr>
      <vt:lpstr>Países: consumo de un servicio</vt:lpstr>
      <vt:lpstr>Enrutamiento</vt:lpstr>
      <vt:lpstr>Rutas internas</vt:lpstr>
      <vt:lpstr>módulo ngRoute</vt:lpstr>
      <vt:lpstr>ngRoute: instalación</vt:lpstr>
      <vt:lpstr>ngRoute: uso</vt:lpstr>
      <vt:lpstr>Configuración de las rutas</vt:lpstr>
      <vt:lpstr>Ejemplo rutas</vt:lpstr>
      <vt:lpstr>Menú y directiva ngView</vt:lpstr>
      <vt:lpstr>Menú: Rutas</vt:lpstr>
      <vt:lpstr>Servicio $location</vt:lpstr>
      <vt:lpstr>Controller para el menú</vt:lpstr>
      <vt:lpstr>Menú: Rutas y location</vt:lpstr>
      <vt:lpstr>Angular-UI</vt:lpstr>
      <vt:lpstr>Mobile Angular-UI</vt:lpstr>
      <vt:lpstr>(Angular) UI Bootstrap</vt:lpstr>
      <vt:lpstr>Angular-UI Grid</vt:lpstr>
      <vt:lpstr>Angular Google Maps</vt:lpstr>
      <vt:lpstr>UI-Calendar</vt:lpstr>
      <vt:lpstr>Otros Angular-UI</vt:lpstr>
    </vt:vector>
  </TitlesOfParts>
  <Company>Boracay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Cerezo</dc:creator>
  <cp:lastModifiedBy>Alejandro Cerezo</cp:lastModifiedBy>
  <cp:revision>1878</cp:revision>
  <dcterms:created xsi:type="dcterms:W3CDTF">2013-06-21T18:00:45Z</dcterms:created>
  <dcterms:modified xsi:type="dcterms:W3CDTF">2015-12-02T23:10:31Z</dcterms:modified>
</cp:coreProperties>
</file>